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5" r:id="rId5"/>
    <p:sldId id="2566" r:id="rId6"/>
    <p:sldId id="2587" r:id="rId7"/>
    <p:sldId id="2588"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g Data Analysis: Exploring the Million Songs Dataset" id="{6BB47AAB-EBB5-48C3-A990-F6414F3B5CFA}">
          <p14:sldIdLst>
            <p14:sldId id="2561"/>
            <p14:sldId id="2562"/>
          </p14:sldIdLst>
        </p14:section>
        <p14:section name="Introduction to Big Data and the Million Songs Dataset" id="{35699CAE-40D9-4D56-9E4B-C14A93B694AA}">
          <p14:sldIdLst>
            <p14:sldId id="2563"/>
            <p14:sldId id="2565"/>
            <p14:sldId id="2566"/>
            <p14:sldId id="2587"/>
            <p14:sldId id="2588"/>
          </p14:sldIdLst>
        </p14:section>
        <p14:section name="Data Collection and Preprocessing" id="{13AD35DC-3D6B-4D86-83FE-11F1B2FB5CD5}">
          <p14:sldIdLst>
            <p14:sldId id="2567"/>
            <p14:sldId id="2568"/>
            <p14:sldId id="2569"/>
            <p14:sldId id="2570"/>
          </p14:sldIdLst>
        </p14:section>
        <p14:section name="Exploratory Data Analysis (EDA)" id="{FE7B5A61-5D18-4F12-8B62-039E807F55B7}">
          <p14:sldIdLst>
            <p14:sldId id="2571"/>
            <p14:sldId id="2572"/>
            <p14:sldId id="2573"/>
            <p14:sldId id="2574"/>
          </p14:sldIdLst>
        </p14:section>
        <p14:section name="Advanced Data Analysis Techniques" id="{87081177-AD0D-4EBD-8752-8F781DAA4BE3}">
          <p14:sldIdLst>
            <p14:sldId id="2575"/>
            <p14:sldId id="2576"/>
            <p14:sldId id="2577"/>
            <p14:sldId id="2578"/>
          </p14:sldIdLst>
        </p14:section>
        <p14:section name="Results and Insights" id="{0435F17E-DF63-438B-91B4-6FCAD7C129B8}">
          <p14:sldIdLst>
            <p14:sldId id="2579"/>
            <p14:sldId id="2580"/>
            <p14:sldId id="2581"/>
            <p14:sldId id="25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83653" autoAdjust="0"/>
  </p:normalViewPr>
  <p:slideViewPr>
    <p:cSldViewPr snapToGrid="0">
      <p:cViewPr varScale="1">
        <p:scale>
          <a:sx n="73" d="100"/>
          <a:sy n="73" d="100"/>
        </p:scale>
        <p:origin x="1015" y="2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672D2-D032-4E48-B7D2-F791E98BFBC5}"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9F952293-E69A-4CB8-9C5B-E3C08D2A6123}">
      <dgm:prSet/>
      <dgm:spPr/>
      <dgm:t>
        <a:bodyPr/>
        <a:lstStyle/>
        <a:p>
          <a:pPr>
            <a:lnSpc>
              <a:spcPct val="100000"/>
            </a:lnSpc>
            <a:defRPr b="1"/>
          </a:pPr>
          <a:r>
            <a:rPr lang="en-US"/>
            <a:t>Importance of Tempo</a:t>
          </a:r>
        </a:p>
      </dgm:t>
    </dgm:pt>
    <dgm:pt modelId="{A8A94AAF-375D-460B-B9B2-77729EB49125}" type="parTrans" cxnId="{BF3BFE38-76FB-4B28-B95C-A64EE1AB9514}">
      <dgm:prSet/>
      <dgm:spPr/>
      <dgm:t>
        <a:bodyPr/>
        <a:lstStyle/>
        <a:p>
          <a:endParaRPr lang="en-US"/>
        </a:p>
      </dgm:t>
    </dgm:pt>
    <dgm:pt modelId="{B7A03835-5F56-41B2-B0F4-F31CE7120190}" type="sibTrans" cxnId="{BF3BFE38-76FB-4B28-B95C-A64EE1AB9514}">
      <dgm:prSet/>
      <dgm:spPr/>
      <dgm:t>
        <a:bodyPr/>
        <a:lstStyle/>
        <a:p>
          <a:pPr>
            <a:lnSpc>
              <a:spcPct val="100000"/>
            </a:lnSpc>
            <a:defRPr b="1"/>
          </a:pPr>
          <a:endParaRPr lang="en-US"/>
        </a:p>
      </dgm:t>
    </dgm:pt>
    <dgm:pt modelId="{CA8AF675-92D4-4FBB-845D-B3264F25593D}">
      <dgm:prSet/>
      <dgm:spPr/>
      <dgm:t>
        <a:bodyPr/>
        <a:lstStyle/>
        <a:p>
          <a:pPr>
            <a:lnSpc>
              <a:spcPct val="100000"/>
            </a:lnSpc>
          </a:pPr>
          <a:r>
            <a:rPr lang="en-US"/>
            <a:t>Tempo is a crucial musical attribute that affects the energy and feel of a song. It can influence listeners' emotional responses.</a:t>
          </a:r>
        </a:p>
      </dgm:t>
    </dgm:pt>
    <dgm:pt modelId="{4080703E-E155-4D46-9445-B023E7D92E25}" type="parTrans" cxnId="{33F21B17-6209-4E81-94F3-8300B62845D5}">
      <dgm:prSet/>
      <dgm:spPr/>
      <dgm:t>
        <a:bodyPr/>
        <a:lstStyle/>
        <a:p>
          <a:endParaRPr lang="en-US"/>
        </a:p>
      </dgm:t>
    </dgm:pt>
    <dgm:pt modelId="{276ADA84-7517-46FC-A6A3-58E8B737DD74}" type="sibTrans" cxnId="{33F21B17-6209-4E81-94F3-8300B62845D5}">
      <dgm:prSet/>
      <dgm:spPr/>
      <dgm:t>
        <a:bodyPr/>
        <a:lstStyle/>
        <a:p>
          <a:endParaRPr lang="en-US"/>
        </a:p>
      </dgm:t>
    </dgm:pt>
    <dgm:pt modelId="{719078BF-10AE-4C72-A6CC-FEC78CE6868B}">
      <dgm:prSet/>
      <dgm:spPr/>
      <dgm:t>
        <a:bodyPr/>
        <a:lstStyle/>
        <a:p>
          <a:pPr>
            <a:lnSpc>
              <a:spcPct val="100000"/>
            </a:lnSpc>
            <a:defRPr b="1"/>
          </a:pPr>
          <a:r>
            <a:rPr lang="en-US"/>
            <a:t>Duration Analysis</a:t>
          </a:r>
        </a:p>
      </dgm:t>
    </dgm:pt>
    <dgm:pt modelId="{D04D8367-7F96-4ADF-B7F7-7D10AAE03F18}" type="parTrans" cxnId="{685962B2-583B-42DD-9B7F-3E9C3AACD3BD}">
      <dgm:prSet/>
      <dgm:spPr/>
      <dgm:t>
        <a:bodyPr/>
        <a:lstStyle/>
        <a:p>
          <a:endParaRPr lang="en-US"/>
        </a:p>
      </dgm:t>
    </dgm:pt>
    <dgm:pt modelId="{BCBA7284-920A-4D9A-B7C2-E580DB3CCCAE}" type="sibTrans" cxnId="{685962B2-583B-42DD-9B7F-3E9C3AACD3BD}">
      <dgm:prSet/>
      <dgm:spPr/>
      <dgm:t>
        <a:bodyPr/>
        <a:lstStyle/>
        <a:p>
          <a:pPr>
            <a:lnSpc>
              <a:spcPct val="100000"/>
            </a:lnSpc>
            <a:defRPr b="1"/>
          </a:pPr>
          <a:endParaRPr lang="en-US"/>
        </a:p>
      </dgm:t>
    </dgm:pt>
    <dgm:pt modelId="{1963A908-F68E-4778-8851-AFE931C92865}">
      <dgm:prSet/>
      <dgm:spPr/>
      <dgm:t>
        <a:bodyPr/>
        <a:lstStyle/>
        <a:p>
          <a:pPr>
            <a:lnSpc>
              <a:spcPct val="100000"/>
            </a:lnSpc>
          </a:pPr>
          <a:r>
            <a:rPr lang="en-US"/>
            <a:t>Duration refers to the length of a song, which can impact its popularity and appeal to different audiences.</a:t>
          </a:r>
        </a:p>
      </dgm:t>
    </dgm:pt>
    <dgm:pt modelId="{17C0A1DB-9445-45AE-BF72-CA55DF41F9E0}" type="parTrans" cxnId="{0CE085BF-40AA-42C2-BEBE-CA59F62999C0}">
      <dgm:prSet/>
      <dgm:spPr/>
      <dgm:t>
        <a:bodyPr/>
        <a:lstStyle/>
        <a:p>
          <a:endParaRPr lang="en-US"/>
        </a:p>
      </dgm:t>
    </dgm:pt>
    <dgm:pt modelId="{E4052F15-7423-4271-9595-8A43B84BCD31}" type="sibTrans" cxnId="{0CE085BF-40AA-42C2-BEBE-CA59F62999C0}">
      <dgm:prSet/>
      <dgm:spPr/>
      <dgm:t>
        <a:bodyPr/>
        <a:lstStyle/>
        <a:p>
          <a:endParaRPr lang="en-US"/>
        </a:p>
      </dgm:t>
    </dgm:pt>
    <dgm:pt modelId="{83FCFEB2-7AEE-489B-94D0-87A6B8284DD7}">
      <dgm:prSet/>
      <dgm:spPr/>
      <dgm:t>
        <a:bodyPr/>
        <a:lstStyle/>
        <a:p>
          <a:pPr>
            <a:lnSpc>
              <a:spcPct val="100000"/>
            </a:lnSpc>
            <a:defRPr b="1"/>
          </a:pPr>
          <a:r>
            <a:rPr lang="en-US"/>
            <a:t>Understanding Loudness</a:t>
          </a:r>
        </a:p>
      </dgm:t>
    </dgm:pt>
    <dgm:pt modelId="{ABAA752F-8684-452F-BAEB-C99627AB52E8}" type="parTrans" cxnId="{76E7C936-32F9-4760-821C-463A69CBABA2}">
      <dgm:prSet/>
      <dgm:spPr/>
      <dgm:t>
        <a:bodyPr/>
        <a:lstStyle/>
        <a:p>
          <a:endParaRPr lang="en-US"/>
        </a:p>
      </dgm:t>
    </dgm:pt>
    <dgm:pt modelId="{C5686114-3373-4446-85FC-09BD65EBCFB2}" type="sibTrans" cxnId="{76E7C936-32F9-4760-821C-463A69CBABA2}">
      <dgm:prSet/>
      <dgm:spPr/>
      <dgm:t>
        <a:bodyPr/>
        <a:lstStyle/>
        <a:p>
          <a:endParaRPr lang="en-US"/>
        </a:p>
      </dgm:t>
    </dgm:pt>
    <dgm:pt modelId="{4B212253-0CCA-4778-8C1E-1E7A273C43B3}">
      <dgm:prSet/>
      <dgm:spPr/>
      <dgm:t>
        <a:bodyPr/>
        <a:lstStyle/>
        <a:p>
          <a:pPr>
            <a:lnSpc>
              <a:spcPct val="100000"/>
            </a:lnSpc>
          </a:pPr>
          <a:r>
            <a:rPr lang="en-US"/>
            <a:t>Loudness levels can significantly affect the listening experience and are often analyzed to understand trends in music production.</a:t>
          </a:r>
        </a:p>
      </dgm:t>
    </dgm:pt>
    <dgm:pt modelId="{CE325576-C42F-43C7-B70C-5C1EF99F1BD9}" type="parTrans" cxnId="{527E9328-2459-442A-A752-4760BEE73435}">
      <dgm:prSet/>
      <dgm:spPr/>
      <dgm:t>
        <a:bodyPr/>
        <a:lstStyle/>
        <a:p>
          <a:endParaRPr lang="en-US"/>
        </a:p>
      </dgm:t>
    </dgm:pt>
    <dgm:pt modelId="{90ECACF6-9DAD-4EC3-B557-4B737CDF12EA}" type="sibTrans" cxnId="{527E9328-2459-442A-A752-4760BEE73435}">
      <dgm:prSet/>
      <dgm:spPr/>
      <dgm:t>
        <a:bodyPr/>
        <a:lstStyle/>
        <a:p>
          <a:endParaRPr lang="en-US"/>
        </a:p>
      </dgm:t>
    </dgm:pt>
    <dgm:pt modelId="{DFC6D31C-88DC-42EC-90B8-6BB19D97247F}" type="pres">
      <dgm:prSet presAssocID="{3D1672D2-D032-4E48-B7D2-F791E98BFBC5}" presName="Root" presStyleCnt="0">
        <dgm:presLayoutVars>
          <dgm:dir/>
          <dgm:resizeHandles val="exact"/>
        </dgm:presLayoutVars>
      </dgm:prSet>
      <dgm:spPr/>
    </dgm:pt>
    <dgm:pt modelId="{961ABBEB-90F7-4C59-8F89-829CF5D7AB1D}" type="pres">
      <dgm:prSet presAssocID="{9F952293-E69A-4CB8-9C5B-E3C08D2A6123}" presName="Composite" presStyleCnt="0"/>
      <dgm:spPr/>
    </dgm:pt>
    <dgm:pt modelId="{7F10B9A7-7C21-4B34-A333-2C36BE56CF6C}" type="pres">
      <dgm:prSet presAssocID="{9F952293-E69A-4CB8-9C5B-E3C08D2A612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674" r="31825" b="-1"/>
          <a:stretch/>
        </a:blipFill>
      </dgm:spPr>
      <dgm:extLst>
        <a:ext uri="{E40237B7-FDA0-4F09-8148-C483321AD2D9}">
          <dgm14:cNvPr xmlns:dgm14="http://schemas.microsoft.com/office/drawing/2010/diagram" id="0" name="" descr="Musical Notes on black."/>
        </a:ext>
      </dgm:extLst>
    </dgm:pt>
    <dgm:pt modelId="{3F6F1F35-7BC1-4060-B681-3F0F1699574C}" type="pres">
      <dgm:prSet presAssocID="{9F952293-E69A-4CB8-9C5B-E3C08D2A6123}" presName="Subtitle" presStyleLbl="revTx" presStyleIdx="0" presStyleCnt="6">
        <dgm:presLayoutVars>
          <dgm:chMax val="0"/>
          <dgm:bulletEnabled/>
        </dgm:presLayoutVars>
      </dgm:prSet>
      <dgm:spPr/>
    </dgm:pt>
    <dgm:pt modelId="{A2A08B64-EDC3-4394-BA6F-63152E15B3F8}" type="pres">
      <dgm:prSet presAssocID="{9F952293-E69A-4CB8-9C5B-E3C08D2A6123}" presName="Description" presStyleLbl="revTx" presStyleIdx="1" presStyleCnt="6">
        <dgm:presLayoutVars>
          <dgm:bulletEnabled/>
        </dgm:presLayoutVars>
      </dgm:prSet>
      <dgm:spPr/>
    </dgm:pt>
    <dgm:pt modelId="{423AA7AE-5DD9-4729-8C4A-137ABDE3F5A8}" type="pres">
      <dgm:prSet presAssocID="{B7A03835-5F56-41B2-B0F4-F31CE7120190}" presName="sibTrans" presStyleLbl="sibTrans2D1" presStyleIdx="0" presStyleCnt="0"/>
      <dgm:spPr/>
    </dgm:pt>
    <dgm:pt modelId="{73548382-82A5-4928-A080-5A14E4BD6C56}" type="pres">
      <dgm:prSet presAssocID="{719078BF-10AE-4C72-A6CC-FEC78CE6868B}" presName="Composite" presStyleCnt="0"/>
      <dgm:spPr/>
    </dgm:pt>
    <dgm:pt modelId="{C4C55E79-0BC6-44CA-971A-ACD426C181EA}" type="pres">
      <dgm:prSet presAssocID="{719078BF-10AE-4C72-A6CC-FEC78CE6868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752" r="-5" b="-4"/>
          <a:stretch/>
        </a:blipFill>
      </dgm:spPr>
      <dgm:extLst>
        <a:ext uri="{E40237B7-FDA0-4F09-8148-C483321AD2D9}">
          <dgm14:cNvPr xmlns:dgm14="http://schemas.microsoft.com/office/drawing/2010/diagram" id="0" name="" descr="3D Rendering, Communications concept."/>
        </a:ext>
      </dgm:extLst>
    </dgm:pt>
    <dgm:pt modelId="{DA2D4EA5-20F9-4007-A192-A9BAFF40EEC0}" type="pres">
      <dgm:prSet presAssocID="{719078BF-10AE-4C72-A6CC-FEC78CE6868B}" presName="Subtitle" presStyleLbl="revTx" presStyleIdx="2" presStyleCnt="6">
        <dgm:presLayoutVars>
          <dgm:chMax val="0"/>
          <dgm:bulletEnabled/>
        </dgm:presLayoutVars>
      </dgm:prSet>
      <dgm:spPr/>
    </dgm:pt>
    <dgm:pt modelId="{ADD77D81-17DF-4206-8595-95246AD749BB}" type="pres">
      <dgm:prSet presAssocID="{719078BF-10AE-4C72-A6CC-FEC78CE6868B}" presName="Description" presStyleLbl="revTx" presStyleIdx="3" presStyleCnt="6">
        <dgm:presLayoutVars>
          <dgm:bulletEnabled/>
        </dgm:presLayoutVars>
      </dgm:prSet>
      <dgm:spPr/>
    </dgm:pt>
    <dgm:pt modelId="{82E36A2C-3C7C-47FE-96B3-BBA6C2A2D4BA}" type="pres">
      <dgm:prSet presAssocID="{BCBA7284-920A-4D9A-B7C2-E580DB3CCCAE}" presName="sibTrans" presStyleLbl="sibTrans2D1" presStyleIdx="0" presStyleCnt="0"/>
      <dgm:spPr/>
    </dgm:pt>
    <dgm:pt modelId="{0C108C34-929A-4F45-B5A8-D973A0CB6125}" type="pres">
      <dgm:prSet presAssocID="{83FCFEB2-7AEE-489B-94D0-87A6B8284DD7}" presName="Composite" presStyleCnt="0"/>
      <dgm:spPr/>
    </dgm:pt>
    <dgm:pt modelId="{F5CD25C3-FA6F-4A90-8B42-EAE98B7FD432}" type="pres">
      <dgm:prSet presAssocID="{83FCFEB2-7AEE-489B-94D0-87A6B8284DD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2138" r="25861" b="-1"/>
          <a:stretch/>
        </a:blipFill>
      </dgm:spPr>
      <dgm:extLst>
        <a:ext uri="{E40237B7-FDA0-4F09-8148-C483321AD2D9}">
          <dgm14:cNvPr xmlns:dgm14="http://schemas.microsoft.com/office/drawing/2010/diagram" id="0" name="" descr="Sound wave isolated on white background"/>
        </a:ext>
      </dgm:extLst>
    </dgm:pt>
    <dgm:pt modelId="{4B881D43-87E6-4E06-A3EF-484D7517A97A}" type="pres">
      <dgm:prSet presAssocID="{83FCFEB2-7AEE-489B-94D0-87A6B8284DD7}" presName="Subtitle" presStyleLbl="revTx" presStyleIdx="4" presStyleCnt="6">
        <dgm:presLayoutVars>
          <dgm:chMax val="0"/>
          <dgm:bulletEnabled/>
        </dgm:presLayoutVars>
      </dgm:prSet>
      <dgm:spPr/>
    </dgm:pt>
    <dgm:pt modelId="{2357BE01-2336-4B3E-BC50-8D9744A5C358}" type="pres">
      <dgm:prSet presAssocID="{83FCFEB2-7AEE-489B-94D0-87A6B8284DD7}" presName="Description" presStyleLbl="revTx" presStyleIdx="5" presStyleCnt="6">
        <dgm:presLayoutVars>
          <dgm:bulletEnabled/>
        </dgm:presLayoutVars>
      </dgm:prSet>
      <dgm:spPr/>
    </dgm:pt>
  </dgm:ptLst>
  <dgm:cxnLst>
    <dgm:cxn modelId="{33F21B17-6209-4E81-94F3-8300B62845D5}" srcId="{9F952293-E69A-4CB8-9C5B-E3C08D2A6123}" destId="{CA8AF675-92D4-4FBB-845D-B3264F25593D}" srcOrd="0" destOrd="0" parTransId="{4080703E-E155-4D46-9445-B023E7D92E25}" sibTransId="{276ADA84-7517-46FC-A6A3-58E8B737DD74}"/>
    <dgm:cxn modelId="{BA4A5026-F5B3-4D6F-9A88-44A9946A04C8}" type="presOf" srcId="{9F952293-E69A-4CB8-9C5B-E3C08D2A6123}" destId="{3F6F1F35-7BC1-4060-B681-3F0F1699574C}" srcOrd="0" destOrd="0" presId="urn:microsoft.com/office/officeart/2024/3/layout/verticalVisualTextBlock1"/>
    <dgm:cxn modelId="{527E9328-2459-442A-A752-4760BEE73435}" srcId="{83FCFEB2-7AEE-489B-94D0-87A6B8284DD7}" destId="{4B212253-0CCA-4778-8C1E-1E7A273C43B3}" srcOrd="0" destOrd="0" parTransId="{CE325576-C42F-43C7-B70C-5C1EF99F1BD9}" sibTransId="{90ECACF6-9DAD-4EC3-B557-4B737CDF12EA}"/>
    <dgm:cxn modelId="{76E7C936-32F9-4760-821C-463A69CBABA2}" srcId="{3D1672D2-D032-4E48-B7D2-F791E98BFBC5}" destId="{83FCFEB2-7AEE-489B-94D0-87A6B8284DD7}" srcOrd="2" destOrd="0" parTransId="{ABAA752F-8684-452F-BAEB-C99627AB52E8}" sibTransId="{C5686114-3373-4446-85FC-09BD65EBCFB2}"/>
    <dgm:cxn modelId="{BF3BFE38-76FB-4B28-B95C-A64EE1AB9514}" srcId="{3D1672D2-D032-4E48-B7D2-F791E98BFBC5}" destId="{9F952293-E69A-4CB8-9C5B-E3C08D2A6123}" srcOrd="0" destOrd="0" parTransId="{A8A94AAF-375D-460B-B9B2-77729EB49125}" sibTransId="{B7A03835-5F56-41B2-B0F4-F31CE7120190}"/>
    <dgm:cxn modelId="{32483763-2259-4A7B-BB0C-312C7C980C7A}" type="presOf" srcId="{83FCFEB2-7AEE-489B-94D0-87A6B8284DD7}" destId="{4B881D43-87E6-4E06-A3EF-484D7517A97A}" srcOrd="0" destOrd="0" presId="urn:microsoft.com/office/officeart/2024/3/layout/verticalVisualTextBlock1"/>
    <dgm:cxn modelId="{F06E524B-3A41-4506-9CB8-D0EF27BED4FA}" type="presOf" srcId="{BCBA7284-920A-4D9A-B7C2-E580DB3CCCAE}" destId="{82E36A2C-3C7C-47FE-96B3-BBA6C2A2D4BA}" srcOrd="0" destOrd="0" presId="urn:microsoft.com/office/officeart/2024/3/layout/verticalVisualTextBlock1"/>
    <dgm:cxn modelId="{E0F86353-70CF-4455-9CD8-09CEFEAFFB29}" type="presOf" srcId="{4B212253-0CCA-4778-8C1E-1E7A273C43B3}" destId="{2357BE01-2336-4B3E-BC50-8D9744A5C358}" srcOrd="0" destOrd="0" presId="urn:microsoft.com/office/officeart/2024/3/layout/verticalVisualTextBlock1"/>
    <dgm:cxn modelId="{E4B82875-0657-4E02-B655-057C071D6540}" type="presOf" srcId="{CA8AF675-92D4-4FBB-845D-B3264F25593D}" destId="{A2A08B64-EDC3-4394-BA6F-63152E15B3F8}" srcOrd="0" destOrd="0" presId="urn:microsoft.com/office/officeart/2024/3/layout/verticalVisualTextBlock1"/>
    <dgm:cxn modelId="{6E73D176-AE55-4B3A-96C4-18C599FB09B9}" type="presOf" srcId="{B7A03835-5F56-41B2-B0F4-F31CE7120190}" destId="{423AA7AE-5DD9-4729-8C4A-137ABDE3F5A8}" srcOrd="0" destOrd="0" presId="urn:microsoft.com/office/officeart/2024/3/layout/verticalVisualTextBlock1"/>
    <dgm:cxn modelId="{6EBD6DA9-0423-4995-A22B-21F9516387DA}" type="presOf" srcId="{1963A908-F68E-4778-8851-AFE931C92865}" destId="{ADD77D81-17DF-4206-8595-95246AD749BB}" srcOrd="0" destOrd="0" presId="urn:microsoft.com/office/officeart/2024/3/layout/verticalVisualTextBlock1"/>
    <dgm:cxn modelId="{685962B2-583B-42DD-9B7F-3E9C3AACD3BD}" srcId="{3D1672D2-D032-4E48-B7D2-F791E98BFBC5}" destId="{719078BF-10AE-4C72-A6CC-FEC78CE6868B}" srcOrd="1" destOrd="0" parTransId="{D04D8367-7F96-4ADF-B7F7-7D10AAE03F18}" sibTransId="{BCBA7284-920A-4D9A-B7C2-E580DB3CCCAE}"/>
    <dgm:cxn modelId="{981EBBBB-C42D-49AB-9816-89BEC781BBD8}" type="presOf" srcId="{719078BF-10AE-4C72-A6CC-FEC78CE6868B}" destId="{DA2D4EA5-20F9-4007-A192-A9BAFF40EEC0}" srcOrd="0" destOrd="0" presId="urn:microsoft.com/office/officeart/2024/3/layout/verticalVisualTextBlock1"/>
    <dgm:cxn modelId="{0CE085BF-40AA-42C2-BEBE-CA59F62999C0}" srcId="{719078BF-10AE-4C72-A6CC-FEC78CE6868B}" destId="{1963A908-F68E-4778-8851-AFE931C92865}" srcOrd="0" destOrd="0" parTransId="{17C0A1DB-9445-45AE-BF72-CA55DF41F9E0}" sibTransId="{E4052F15-7423-4271-9595-8A43B84BCD31}"/>
    <dgm:cxn modelId="{E0CA83CB-D072-40B6-BAFE-E98E65DBBFC2}" type="presOf" srcId="{3D1672D2-D032-4E48-B7D2-F791E98BFBC5}" destId="{DFC6D31C-88DC-42EC-90B8-6BB19D97247F}" srcOrd="0" destOrd="0" presId="urn:microsoft.com/office/officeart/2024/3/layout/verticalVisualTextBlock1"/>
    <dgm:cxn modelId="{4224AAFF-728B-4BE2-90E1-9E892E292F0A}" type="presParOf" srcId="{DFC6D31C-88DC-42EC-90B8-6BB19D97247F}" destId="{961ABBEB-90F7-4C59-8F89-829CF5D7AB1D}" srcOrd="0" destOrd="0" presId="urn:microsoft.com/office/officeart/2024/3/layout/verticalVisualTextBlock1"/>
    <dgm:cxn modelId="{FA3B07BA-6FB7-476B-932E-D69E3381E693}" type="presParOf" srcId="{961ABBEB-90F7-4C59-8F89-829CF5D7AB1D}" destId="{7F10B9A7-7C21-4B34-A333-2C36BE56CF6C}" srcOrd="0" destOrd="0" presId="urn:microsoft.com/office/officeart/2024/3/layout/verticalVisualTextBlock1"/>
    <dgm:cxn modelId="{D1F21469-CBDF-49FF-9944-0D03783F4198}" type="presParOf" srcId="{961ABBEB-90F7-4C59-8F89-829CF5D7AB1D}" destId="{3F6F1F35-7BC1-4060-B681-3F0F1699574C}" srcOrd="1" destOrd="0" presId="urn:microsoft.com/office/officeart/2024/3/layout/verticalVisualTextBlock1"/>
    <dgm:cxn modelId="{8DC36257-42C1-4D30-B958-FD1DB300D27C}" type="presParOf" srcId="{961ABBEB-90F7-4C59-8F89-829CF5D7AB1D}" destId="{A2A08B64-EDC3-4394-BA6F-63152E15B3F8}" srcOrd="2" destOrd="0" presId="urn:microsoft.com/office/officeart/2024/3/layout/verticalVisualTextBlock1"/>
    <dgm:cxn modelId="{00685AAC-2448-4138-9247-61E79E3A57C1}" type="presParOf" srcId="{DFC6D31C-88DC-42EC-90B8-6BB19D97247F}" destId="{423AA7AE-5DD9-4729-8C4A-137ABDE3F5A8}" srcOrd="1" destOrd="0" presId="urn:microsoft.com/office/officeart/2024/3/layout/verticalVisualTextBlock1"/>
    <dgm:cxn modelId="{7B36A6D4-F19D-4E3D-98BB-2CE16AB6DE05}" type="presParOf" srcId="{DFC6D31C-88DC-42EC-90B8-6BB19D97247F}" destId="{73548382-82A5-4928-A080-5A14E4BD6C56}" srcOrd="2" destOrd="0" presId="urn:microsoft.com/office/officeart/2024/3/layout/verticalVisualTextBlock1"/>
    <dgm:cxn modelId="{BC2507A5-C323-4DC6-98B9-86E147EBB9E5}" type="presParOf" srcId="{73548382-82A5-4928-A080-5A14E4BD6C56}" destId="{C4C55E79-0BC6-44CA-971A-ACD426C181EA}" srcOrd="0" destOrd="0" presId="urn:microsoft.com/office/officeart/2024/3/layout/verticalVisualTextBlock1"/>
    <dgm:cxn modelId="{0DF0ACBD-EBCE-4D43-9D30-7EB52E050C6B}" type="presParOf" srcId="{73548382-82A5-4928-A080-5A14E4BD6C56}" destId="{DA2D4EA5-20F9-4007-A192-A9BAFF40EEC0}" srcOrd="1" destOrd="0" presId="urn:microsoft.com/office/officeart/2024/3/layout/verticalVisualTextBlock1"/>
    <dgm:cxn modelId="{E695E162-D82C-465C-A02E-C0D096E53E89}" type="presParOf" srcId="{73548382-82A5-4928-A080-5A14E4BD6C56}" destId="{ADD77D81-17DF-4206-8595-95246AD749BB}" srcOrd="2" destOrd="0" presId="urn:microsoft.com/office/officeart/2024/3/layout/verticalVisualTextBlock1"/>
    <dgm:cxn modelId="{8CE746C5-F5BD-4416-9294-FF0200A48193}" type="presParOf" srcId="{DFC6D31C-88DC-42EC-90B8-6BB19D97247F}" destId="{82E36A2C-3C7C-47FE-96B3-BBA6C2A2D4BA}" srcOrd="3" destOrd="0" presId="urn:microsoft.com/office/officeart/2024/3/layout/verticalVisualTextBlock1"/>
    <dgm:cxn modelId="{A2ADD856-98F8-408A-BEE1-4C793C0F0D00}" type="presParOf" srcId="{DFC6D31C-88DC-42EC-90B8-6BB19D97247F}" destId="{0C108C34-929A-4F45-B5A8-D973A0CB6125}" srcOrd="4" destOrd="0" presId="urn:microsoft.com/office/officeart/2024/3/layout/verticalVisualTextBlock1"/>
    <dgm:cxn modelId="{AA99653D-9E20-42B3-9D66-6DF0777F96D6}" type="presParOf" srcId="{0C108C34-929A-4F45-B5A8-D973A0CB6125}" destId="{F5CD25C3-FA6F-4A90-8B42-EAE98B7FD432}" srcOrd="0" destOrd="0" presId="urn:microsoft.com/office/officeart/2024/3/layout/verticalVisualTextBlock1"/>
    <dgm:cxn modelId="{1D3E1AEF-AD2F-429D-9314-B38928AEBED4}" type="presParOf" srcId="{0C108C34-929A-4F45-B5A8-D973A0CB6125}" destId="{4B881D43-87E6-4E06-A3EF-484D7517A97A}" srcOrd="1" destOrd="0" presId="urn:microsoft.com/office/officeart/2024/3/layout/verticalVisualTextBlock1"/>
    <dgm:cxn modelId="{E58F082F-F085-49ED-B9EE-3448295701F9}" type="presParOf" srcId="{0C108C34-929A-4F45-B5A8-D973A0CB6125}" destId="{2357BE01-2336-4B3E-BC50-8D9744A5C35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F7782B-A69C-4B8F-8DB7-901E20934B1D}"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4164596E-77E4-49DB-A1C6-008275450A0A}">
      <dgm:prSet/>
      <dgm:spPr/>
      <dgm:t>
        <a:bodyPr/>
        <a:lstStyle/>
        <a:p>
          <a:pPr>
            <a:lnSpc>
              <a:spcPct val="100000"/>
            </a:lnSpc>
            <a:defRPr b="1"/>
          </a:pPr>
          <a:r>
            <a:rPr lang="en-US"/>
            <a:t>Clustering Algorithms</a:t>
          </a:r>
        </a:p>
      </dgm:t>
    </dgm:pt>
    <dgm:pt modelId="{C646A8F1-C445-4968-9EA8-71F0DA6C42DE}" type="parTrans" cxnId="{082A3D74-A666-44D3-A038-71094D4F131D}">
      <dgm:prSet/>
      <dgm:spPr/>
      <dgm:t>
        <a:bodyPr/>
        <a:lstStyle/>
        <a:p>
          <a:endParaRPr lang="en-US"/>
        </a:p>
      </dgm:t>
    </dgm:pt>
    <dgm:pt modelId="{EB3D2EC0-2008-4D43-A778-D81BC4E3247F}" type="sibTrans" cxnId="{082A3D74-A666-44D3-A038-71094D4F131D}">
      <dgm:prSet/>
      <dgm:spPr/>
      <dgm:t>
        <a:bodyPr/>
        <a:lstStyle/>
        <a:p>
          <a:pPr>
            <a:lnSpc>
              <a:spcPct val="100000"/>
            </a:lnSpc>
            <a:defRPr b="1"/>
          </a:pPr>
          <a:endParaRPr lang="en-US"/>
        </a:p>
      </dgm:t>
    </dgm:pt>
    <dgm:pt modelId="{5F7EB2D5-ED1E-4185-A781-6C66658D4939}">
      <dgm:prSet/>
      <dgm:spPr/>
      <dgm:t>
        <a:bodyPr/>
        <a:lstStyle/>
        <a:p>
          <a:pPr>
            <a:lnSpc>
              <a:spcPct val="100000"/>
            </a:lnSpc>
          </a:pPr>
          <a:r>
            <a:rPr lang="en-US"/>
            <a:t>Clustering algorithms like K-means are effective in grouping similar songs based on various attributes, enhancing music organization.</a:t>
          </a:r>
        </a:p>
      </dgm:t>
    </dgm:pt>
    <dgm:pt modelId="{664EF9CF-0226-4F48-ACFA-870D8874F26E}" type="parTrans" cxnId="{AACFC9CC-AAC3-4A9A-A9A6-330C7F47D2EB}">
      <dgm:prSet/>
      <dgm:spPr/>
      <dgm:t>
        <a:bodyPr/>
        <a:lstStyle/>
        <a:p>
          <a:endParaRPr lang="en-US"/>
        </a:p>
      </dgm:t>
    </dgm:pt>
    <dgm:pt modelId="{B0A76EA7-71AE-4818-8FA9-3783F000D6CF}" type="sibTrans" cxnId="{AACFC9CC-AAC3-4A9A-A9A6-330C7F47D2EB}">
      <dgm:prSet/>
      <dgm:spPr/>
      <dgm:t>
        <a:bodyPr/>
        <a:lstStyle/>
        <a:p>
          <a:endParaRPr lang="en-US"/>
        </a:p>
      </dgm:t>
    </dgm:pt>
    <dgm:pt modelId="{93091DBB-6650-4053-A352-D8B59DA38BBA}">
      <dgm:prSet/>
      <dgm:spPr/>
      <dgm:t>
        <a:bodyPr/>
        <a:lstStyle/>
        <a:p>
          <a:pPr>
            <a:lnSpc>
              <a:spcPct val="100000"/>
            </a:lnSpc>
            <a:defRPr b="1"/>
          </a:pPr>
          <a:r>
            <a:rPr lang="en-US"/>
            <a:t>Classification Methods</a:t>
          </a:r>
        </a:p>
      </dgm:t>
    </dgm:pt>
    <dgm:pt modelId="{2F2E2478-0CC8-48C3-AC89-D2E0738B8E82}" type="parTrans" cxnId="{CEC5ADCA-A4E3-4F66-A17A-121F2E23121E}">
      <dgm:prSet/>
      <dgm:spPr/>
      <dgm:t>
        <a:bodyPr/>
        <a:lstStyle/>
        <a:p>
          <a:endParaRPr lang="en-US"/>
        </a:p>
      </dgm:t>
    </dgm:pt>
    <dgm:pt modelId="{04E2C06D-4F0B-4EB1-9DFF-CCDB75E255EA}" type="sibTrans" cxnId="{CEC5ADCA-A4E3-4F66-A17A-121F2E23121E}">
      <dgm:prSet/>
      <dgm:spPr/>
      <dgm:t>
        <a:bodyPr/>
        <a:lstStyle/>
        <a:p>
          <a:pPr>
            <a:lnSpc>
              <a:spcPct val="100000"/>
            </a:lnSpc>
            <a:defRPr b="1"/>
          </a:pPr>
          <a:endParaRPr lang="en-US"/>
        </a:p>
      </dgm:t>
    </dgm:pt>
    <dgm:pt modelId="{BB9A4C95-8550-4616-8A62-6D85EAF23D55}">
      <dgm:prSet/>
      <dgm:spPr/>
      <dgm:t>
        <a:bodyPr/>
        <a:lstStyle/>
        <a:p>
          <a:pPr>
            <a:lnSpc>
              <a:spcPct val="100000"/>
            </a:lnSpc>
          </a:pPr>
          <a:r>
            <a:rPr lang="en-US"/>
            <a:t>Classification techniques enable prediction of song categories or genres based on features, improving music recommendation systems.</a:t>
          </a:r>
        </a:p>
      </dgm:t>
    </dgm:pt>
    <dgm:pt modelId="{1BA477AD-235D-490F-A18D-5313F65A3C30}" type="parTrans" cxnId="{D9CDC662-8772-4EB7-A016-8B9F74A7E838}">
      <dgm:prSet/>
      <dgm:spPr/>
      <dgm:t>
        <a:bodyPr/>
        <a:lstStyle/>
        <a:p>
          <a:endParaRPr lang="en-US"/>
        </a:p>
      </dgm:t>
    </dgm:pt>
    <dgm:pt modelId="{11E8E008-8276-4D53-92A3-3D23EBDFDDF2}" type="sibTrans" cxnId="{D9CDC662-8772-4EB7-A016-8B9F74A7E838}">
      <dgm:prSet/>
      <dgm:spPr/>
      <dgm:t>
        <a:bodyPr/>
        <a:lstStyle/>
        <a:p>
          <a:endParaRPr lang="en-US"/>
        </a:p>
      </dgm:t>
    </dgm:pt>
    <dgm:pt modelId="{81973209-DD64-44D8-8C33-0943D139EA62}">
      <dgm:prSet/>
      <dgm:spPr/>
      <dgm:t>
        <a:bodyPr/>
        <a:lstStyle/>
        <a:p>
          <a:pPr>
            <a:lnSpc>
              <a:spcPct val="100000"/>
            </a:lnSpc>
            <a:defRPr b="1"/>
          </a:pPr>
          <a:r>
            <a:rPr lang="en-US"/>
            <a:t>Music Recommendation Systems</a:t>
          </a:r>
        </a:p>
      </dgm:t>
    </dgm:pt>
    <dgm:pt modelId="{C6277F73-1899-4400-9B2B-CC7D3A97CAC5}" type="parTrans" cxnId="{4CC68A01-45D5-433F-997D-A3C962336868}">
      <dgm:prSet/>
      <dgm:spPr/>
      <dgm:t>
        <a:bodyPr/>
        <a:lstStyle/>
        <a:p>
          <a:endParaRPr lang="en-US"/>
        </a:p>
      </dgm:t>
    </dgm:pt>
    <dgm:pt modelId="{E6A91C8C-6449-4891-B9F2-25F799A07367}" type="sibTrans" cxnId="{4CC68A01-45D5-433F-997D-A3C962336868}">
      <dgm:prSet/>
      <dgm:spPr/>
      <dgm:t>
        <a:bodyPr/>
        <a:lstStyle/>
        <a:p>
          <a:endParaRPr lang="en-US"/>
        </a:p>
      </dgm:t>
    </dgm:pt>
    <dgm:pt modelId="{EA306EB2-FF30-4591-964A-4C41F9B33B32}">
      <dgm:prSet/>
      <dgm:spPr/>
      <dgm:t>
        <a:bodyPr/>
        <a:lstStyle/>
        <a:p>
          <a:pPr>
            <a:lnSpc>
              <a:spcPct val="100000"/>
            </a:lnSpc>
          </a:pPr>
          <a:r>
            <a:rPr lang="en-US"/>
            <a:t>By utilizing clustering and classification, music recommendation systems can tailor suggestions to user preferences.</a:t>
          </a:r>
        </a:p>
      </dgm:t>
    </dgm:pt>
    <dgm:pt modelId="{02730760-D637-4CAD-A415-826D52F63927}" type="parTrans" cxnId="{68E1B922-E870-4B6F-86AC-18CEC0116F2E}">
      <dgm:prSet/>
      <dgm:spPr/>
      <dgm:t>
        <a:bodyPr/>
        <a:lstStyle/>
        <a:p>
          <a:endParaRPr lang="en-US"/>
        </a:p>
      </dgm:t>
    </dgm:pt>
    <dgm:pt modelId="{B493B532-3559-40AC-855F-D4F41019381C}" type="sibTrans" cxnId="{68E1B922-E870-4B6F-86AC-18CEC0116F2E}">
      <dgm:prSet/>
      <dgm:spPr/>
      <dgm:t>
        <a:bodyPr/>
        <a:lstStyle/>
        <a:p>
          <a:endParaRPr lang="en-US"/>
        </a:p>
      </dgm:t>
    </dgm:pt>
    <dgm:pt modelId="{BF540197-39AD-4CD5-BE6C-5F6A1D583128}" type="pres">
      <dgm:prSet presAssocID="{81F7782B-A69C-4B8F-8DB7-901E20934B1D}" presName="Root" presStyleCnt="0">
        <dgm:presLayoutVars>
          <dgm:dir/>
          <dgm:resizeHandles val="exact"/>
        </dgm:presLayoutVars>
      </dgm:prSet>
      <dgm:spPr/>
    </dgm:pt>
    <dgm:pt modelId="{30DF73AE-6BFF-49A3-A78A-9FBDB754E257}" type="pres">
      <dgm:prSet presAssocID="{4164596E-77E4-49DB-A1C6-008275450A0A}" presName="Composite" presStyleCnt="0"/>
      <dgm:spPr/>
    </dgm:pt>
    <dgm:pt modelId="{BC761DAE-1C48-4B17-B5DC-C8D8F635492E}" type="pres">
      <dgm:prSet presAssocID="{4164596E-77E4-49DB-A1C6-008275450A0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420" r="14831" b="2"/>
          <a:stretch/>
        </a:blipFill>
      </dgm:spPr>
      <dgm:extLst>
        <a:ext uri="{E40237B7-FDA0-4F09-8148-C483321AD2D9}">
          <dgm14:cNvPr xmlns:dgm14="http://schemas.microsoft.com/office/drawing/2010/diagram" id="0" name="" descr="Assortment of colourful pins."/>
        </a:ext>
      </dgm:extLst>
    </dgm:pt>
    <dgm:pt modelId="{3936F855-E4B3-4EBD-9CBF-E53D0D4E1CFD}" type="pres">
      <dgm:prSet presAssocID="{4164596E-77E4-49DB-A1C6-008275450A0A}" presName="Subtitle" presStyleLbl="revTx" presStyleIdx="0" presStyleCnt="6">
        <dgm:presLayoutVars>
          <dgm:chMax val="0"/>
          <dgm:bulletEnabled/>
        </dgm:presLayoutVars>
      </dgm:prSet>
      <dgm:spPr/>
    </dgm:pt>
    <dgm:pt modelId="{9FF93FA8-C5FC-4EF3-A874-61F87A36F469}" type="pres">
      <dgm:prSet presAssocID="{4164596E-77E4-49DB-A1C6-008275450A0A}" presName="Description" presStyleLbl="revTx" presStyleIdx="1" presStyleCnt="6">
        <dgm:presLayoutVars>
          <dgm:bulletEnabled/>
        </dgm:presLayoutVars>
      </dgm:prSet>
      <dgm:spPr/>
    </dgm:pt>
    <dgm:pt modelId="{82FA2CC4-D0E6-4443-8CDD-E2482007F880}" type="pres">
      <dgm:prSet presAssocID="{EB3D2EC0-2008-4D43-A778-D81BC4E3247F}" presName="sibTrans" presStyleLbl="sibTrans2D1" presStyleIdx="0" presStyleCnt="0"/>
      <dgm:spPr/>
    </dgm:pt>
    <dgm:pt modelId="{54A69A74-EF3F-442E-A07B-F89126C3814E}" type="pres">
      <dgm:prSet presAssocID="{93091DBB-6650-4053-A352-D8B59DA38BBA}" presName="Composite" presStyleCnt="0"/>
      <dgm:spPr/>
    </dgm:pt>
    <dgm:pt modelId="{C3800FEC-2F81-4542-B8FA-079DED640A90}" type="pres">
      <dgm:prSet presAssocID="{93091DBB-6650-4053-A352-D8B59DA38BB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152" r="18099" b="2"/>
          <a:stretch/>
        </a:blipFill>
      </dgm:spPr>
      <dgm:extLst>
        <a:ext uri="{E40237B7-FDA0-4F09-8148-C483321AD2D9}">
          <dgm14:cNvPr xmlns:dgm14="http://schemas.microsoft.com/office/drawing/2010/diagram" id="0" name="" descr="Close-up of music sheet.(color light - digital tablet screen)"/>
        </a:ext>
      </dgm:extLst>
    </dgm:pt>
    <dgm:pt modelId="{F676F39A-D155-41B7-9340-B756A2766B05}" type="pres">
      <dgm:prSet presAssocID="{93091DBB-6650-4053-A352-D8B59DA38BBA}" presName="Subtitle" presStyleLbl="revTx" presStyleIdx="2" presStyleCnt="6">
        <dgm:presLayoutVars>
          <dgm:chMax val="0"/>
          <dgm:bulletEnabled/>
        </dgm:presLayoutVars>
      </dgm:prSet>
      <dgm:spPr/>
    </dgm:pt>
    <dgm:pt modelId="{50242743-989D-4645-9CA0-368DA615A4F6}" type="pres">
      <dgm:prSet presAssocID="{93091DBB-6650-4053-A352-D8B59DA38BBA}" presName="Description" presStyleLbl="revTx" presStyleIdx="3" presStyleCnt="6">
        <dgm:presLayoutVars>
          <dgm:bulletEnabled/>
        </dgm:presLayoutVars>
      </dgm:prSet>
      <dgm:spPr/>
    </dgm:pt>
    <dgm:pt modelId="{7C600E1E-E3C1-4995-9C96-A57EAC7660A6}" type="pres">
      <dgm:prSet presAssocID="{04E2C06D-4F0B-4EB1-9DFF-CCDB75E255EA}" presName="sibTrans" presStyleLbl="sibTrans2D1" presStyleIdx="0" presStyleCnt="0"/>
      <dgm:spPr/>
    </dgm:pt>
    <dgm:pt modelId="{98D81B14-9B46-4CE7-AFE5-FC49A3C1A36B}" type="pres">
      <dgm:prSet presAssocID="{81973209-DD64-44D8-8C33-0943D139EA62}" presName="Composite" presStyleCnt="0"/>
      <dgm:spPr/>
    </dgm:pt>
    <dgm:pt modelId="{F95C3253-0F42-4F96-9E3F-5FDBA4EC97F4}" type="pres">
      <dgm:prSet presAssocID="{81973209-DD64-44D8-8C33-0943D139EA6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322" r="31425" b="-6"/>
          <a:stretch/>
        </a:blipFill>
      </dgm:spPr>
      <dgm:extLst>
        <a:ext uri="{E40237B7-FDA0-4F09-8148-C483321AD2D9}">
          <dgm14:cNvPr xmlns:dgm14="http://schemas.microsoft.com/office/drawing/2010/diagram" id="0" name="" descr="Social media and people 4K"/>
        </a:ext>
      </dgm:extLst>
    </dgm:pt>
    <dgm:pt modelId="{791EE971-8CF4-4EFB-A000-F49A409781C1}" type="pres">
      <dgm:prSet presAssocID="{81973209-DD64-44D8-8C33-0943D139EA62}" presName="Subtitle" presStyleLbl="revTx" presStyleIdx="4" presStyleCnt="6">
        <dgm:presLayoutVars>
          <dgm:chMax val="0"/>
          <dgm:bulletEnabled/>
        </dgm:presLayoutVars>
      </dgm:prSet>
      <dgm:spPr/>
    </dgm:pt>
    <dgm:pt modelId="{52D857F7-A70D-432F-B6CA-6310DD12DACD}" type="pres">
      <dgm:prSet presAssocID="{81973209-DD64-44D8-8C33-0943D139EA62}" presName="Description" presStyleLbl="revTx" presStyleIdx="5" presStyleCnt="6">
        <dgm:presLayoutVars>
          <dgm:bulletEnabled/>
        </dgm:presLayoutVars>
      </dgm:prSet>
      <dgm:spPr/>
    </dgm:pt>
  </dgm:ptLst>
  <dgm:cxnLst>
    <dgm:cxn modelId="{4CC68A01-45D5-433F-997D-A3C962336868}" srcId="{81F7782B-A69C-4B8F-8DB7-901E20934B1D}" destId="{81973209-DD64-44D8-8C33-0943D139EA62}" srcOrd="2" destOrd="0" parTransId="{C6277F73-1899-4400-9B2B-CC7D3A97CAC5}" sibTransId="{E6A91C8C-6449-4891-B9F2-25F799A07367}"/>
    <dgm:cxn modelId="{5A2EEC0D-057B-42C7-9448-EC0D222CF7E2}" type="presOf" srcId="{93091DBB-6650-4053-A352-D8B59DA38BBA}" destId="{F676F39A-D155-41B7-9340-B756A2766B05}" srcOrd="0" destOrd="0" presId="urn:microsoft.com/office/officeart/2024/3/layout/verticalVisualTextBlock1"/>
    <dgm:cxn modelId="{68E1B922-E870-4B6F-86AC-18CEC0116F2E}" srcId="{81973209-DD64-44D8-8C33-0943D139EA62}" destId="{EA306EB2-FF30-4591-964A-4C41F9B33B32}" srcOrd="0" destOrd="0" parTransId="{02730760-D637-4CAD-A415-826D52F63927}" sibTransId="{B493B532-3559-40AC-855F-D4F41019381C}"/>
    <dgm:cxn modelId="{3CA0102A-30DD-4216-9B89-DCBD93DEFA76}" type="presOf" srcId="{EB3D2EC0-2008-4D43-A778-D81BC4E3247F}" destId="{82FA2CC4-D0E6-4443-8CDD-E2482007F880}" srcOrd="0" destOrd="0" presId="urn:microsoft.com/office/officeart/2024/3/layout/verticalVisualTextBlock1"/>
    <dgm:cxn modelId="{D9CDC662-8772-4EB7-A016-8B9F74A7E838}" srcId="{93091DBB-6650-4053-A352-D8B59DA38BBA}" destId="{BB9A4C95-8550-4616-8A62-6D85EAF23D55}" srcOrd="0" destOrd="0" parTransId="{1BA477AD-235D-490F-A18D-5313F65A3C30}" sibTransId="{11E8E008-8276-4D53-92A3-3D23EBDFDDF2}"/>
    <dgm:cxn modelId="{6EB98267-155C-42D1-9798-98B6B17B8B73}" type="presOf" srcId="{5F7EB2D5-ED1E-4185-A781-6C66658D4939}" destId="{9FF93FA8-C5FC-4EF3-A874-61F87A36F469}" srcOrd="0" destOrd="0" presId="urn:microsoft.com/office/officeart/2024/3/layout/verticalVisualTextBlock1"/>
    <dgm:cxn modelId="{082A3D74-A666-44D3-A038-71094D4F131D}" srcId="{81F7782B-A69C-4B8F-8DB7-901E20934B1D}" destId="{4164596E-77E4-49DB-A1C6-008275450A0A}" srcOrd="0" destOrd="0" parTransId="{C646A8F1-C445-4968-9EA8-71F0DA6C42DE}" sibTransId="{EB3D2EC0-2008-4D43-A778-D81BC4E3247F}"/>
    <dgm:cxn modelId="{122ADD91-A111-4EA5-85A8-B59CA7405390}" type="presOf" srcId="{4164596E-77E4-49DB-A1C6-008275450A0A}" destId="{3936F855-E4B3-4EBD-9CBF-E53D0D4E1CFD}" srcOrd="0" destOrd="0" presId="urn:microsoft.com/office/officeart/2024/3/layout/verticalVisualTextBlock1"/>
    <dgm:cxn modelId="{77415899-6A1A-4F15-831F-A4026AAA103F}" type="presOf" srcId="{81F7782B-A69C-4B8F-8DB7-901E20934B1D}" destId="{BF540197-39AD-4CD5-BE6C-5F6A1D583128}" srcOrd="0" destOrd="0" presId="urn:microsoft.com/office/officeart/2024/3/layout/verticalVisualTextBlock1"/>
    <dgm:cxn modelId="{6867E0C0-4454-4E53-B60C-84BAA09F07C9}" type="presOf" srcId="{81973209-DD64-44D8-8C33-0943D139EA62}" destId="{791EE971-8CF4-4EFB-A000-F49A409781C1}" srcOrd="0" destOrd="0" presId="urn:microsoft.com/office/officeart/2024/3/layout/verticalVisualTextBlock1"/>
    <dgm:cxn modelId="{CEC5ADCA-A4E3-4F66-A17A-121F2E23121E}" srcId="{81F7782B-A69C-4B8F-8DB7-901E20934B1D}" destId="{93091DBB-6650-4053-A352-D8B59DA38BBA}" srcOrd="1" destOrd="0" parTransId="{2F2E2478-0CC8-48C3-AC89-D2E0738B8E82}" sibTransId="{04E2C06D-4F0B-4EB1-9DFF-CCDB75E255EA}"/>
    <dgm:cxn modelId="{AACFC9CC-AAC3-4A9A-A9A6-330C7F47D2EB}" srcId="{4164596E-77E4-49DB-A1C6-008275450A0A}" destId="{5F7EB2D5-ED1E-4185-A781-6C66658D4939}" srcOrd="0" destOrd="0" parTransId="{664EF9CF-0226-4F48-ACFA-870D8874F26E}" sibTransId="{B0A76EA7-71AE-4818-8FA9-3783F000D6CF}"/>
    <dgm:cxn modelId="{DE8693CD-618F-46D2-9BEB-E59039771694}" type="presOf" srcId="{04E2C06D-4F0B-4EB1-9DFF-CCDB75E255EA}" destId="{7C600E1E-E3C1-4995-9C96-A57EAC7660A6}" srcOrd="0" destOrd="0" presId="urn:microsoft.com/office/officeart/2024/3/layout/verticalVisualTextBlock1"/>
    <dgm:cxn modelId="{B5E17FFA-8038-43CC-8F78-8FC0A6E51C62}" type="presOf" srcId="{EA306EB2-FF30-4591-964A-4C41F9B33B32}" destId="{52D857F7-A70D-432F-B6CA-6310DD12DACD}" srcOrd="0" destOrd="0" presId="urn:microsoft.com/office/officeart/2024/3/layout/verticalVisualTextBlock1"/>
    <dgm:cxn modelId="{B00753FB-FBBC-4EAA-8AC6-E195FF1E55E1}" type="presOf" srcId="{BB9A4C95-8550-4616-8A62-6D85EAF23D55}" destId="{50242743-989D-4645-9CA0-368DA615A4F6}" srcOrd="0" destOrd="0" presId="urn:microsoft.com/office/officeart/2024/3/layout/verticalVisualTextBlock1"/>
    <dgm:cxn modelId="{83E78575-C144-4004-8348-8C63467626A0}" type="presParOf" srcId="{BF540197-39AD-4CD5-BE6C-5F6A1D583128}" destId="{30DF73AE-6BFF-49A3-A78A-9FBDB754E257}" srcOrd="0" destOrd="0" presId="urn:microsoft.com/office/officeart/2024/3/layout/verticalVisualTextBlock1"/>
    <dgm:cxn modelId="{A11179BB-29A2-4C31-8E65-E35D3BFE4EEE}" type="presParOf" srcId="{30DF73AE-6BFF-49A3-A78A-9FBDB754E257}" destId="{BC761DAE-1C48-4B17-B5DC-C8D8F635492E}" srcOrd="0" destOrd="0" presId="urn:microsoft.com/office/officeart/2024/3/layout/verticalVisualTextBlock1"/>
    <dgm:cxn modelId="{75EF36B5-D66A-4CC9-9850-6D27ACB182BF}" type="presParOf" srcId="{30DF73AE-6BFF-49A3-A78A-9FBDB754E257}" destId="{3936F855-E4B3-4EBD-9CBF-E53D0D4E1CFD}" srcOrd="1" destOrd="0" presId="urn:microsoft.com/office/officeart/2024/3/layout/verticalVisualTextBlock1"/>
    <dgm:cxn modelId="{41B8C5D4-2D34-4004-9C24-B6B37F193EDD}" type="presParOf" srcId="{30DF73AE-6BFF-49A3-A78A-9FBDB754E257}" destId="{9FF93FA8-C5FC-4EF3-A874-61F87A36F469}" srcOrd="2" destOrd="0" presId="urn:microsoft.com/office/officeart/2024/3/layout/verticalVisualTextBlock1"/>
    <dgm:cxn modelId="{4526ED0E-55D8-433B-B026-717F38874988}" type="presParOf" srcId="{BF540197-39AD-4CD5-BE6C-5F6A1D583128}" destId="{82FA2CC4-D0E6-4443-8CDD-E2482007F880}" srcOrd="1" destOrd="0" presId="urn:microsoft.com/office/officeart/2024/3/layout/verticalVisualTextBlock1"/>
    <dgm:cxn modelId="{EAE82DAB-8C75-4DF2-AE58-F4F4A9606223}" type="presParOf" srcId="{BF540197-39AD-4CD5-BE6C-5F6A1D583128}" destId="{54A69A74-EF3F-442E-A07B-F89126C3814E}" srcOrd="2" destOrd="0" presId="urn:microsoft.com/office/officeart/2024/3/layout/verticalVisualTextBlock1"/>
    <dgm:cxn modelId="{C1318739-9691-413A-A8B0-630F0D513DD2}" type="presParOf" srcId="{54A69A74-EF3F-442E-A07B-F89126C3814E}" destId="{C3800FEC-2F81-4542-B8FA-079DED640A90}" srcOrd="0" destOrd="0" presId="urn:microsoft.com/office/officeart/2024/3/layout/verticalVisualTextBlock1"/>
    <dgm:cxn modelId="{F835ED2B-4506-49D3-AA88-2876D5F2D5FE}" type="presParOf" srcId="{54A69A74-EF3F-442E-A07B-F89126C3814E}" destId="{F676F39A-D155-41B7-9340-B756A2766B05}" srcOrd="1" destOrd="0" presId="urn:microsoft.com/office/officeart/2024/3/layout/verticalVisualTextBlock1"/>
    <dgm:cxn modelId="{5AEE1FC9-92B7-4112-876D-4FACCE013505}" type="presParOf" srcId="{54A69A74-EF3F-442E-A07B-F89126C3814E}" destId="{50242743-989D-4645-9CA0-368DA615A4F6}" srcOrd="2" destOrd="0" presId="urn:microsoft.com/office/officeart/2024/3/layout/verticalVisualTextBlock1"/>
    <dgm:cxn modelId="{A2FA75AB-A5EF-4BF4-9D93-97CE264B7D5C}" type="presParOf" srcId="{BF540197-39AD-4CD5-BE6C-5F6A1D583128}" destId="{7C600E1E-E3C1-4995-9C96-A57EAC7660A6}" srcOrd="3" destOrd="0" presId="urn:microsoft.com/office/officeart/2024/3/layout/verticalVisualTextBlock1"/>
    <dgm:cxn modelId="{309720E1-58BF-458C-87A1-B9C75F906B23}" type="presParOf" srcId="{BF540197-39AD-4CD5-BE6C-5F6A1D583128}" destId="{98D81B14-9B46-4CE7-AFE5-FC49A3C1A36B}" srcOrd="4" destOrd="0" presId="urn:microsoft.com/office/officeart/2024/3/layout/verticalVisualTextBlock1"/>
    <dgm:cxn modelId="{35960513-9A84-4C4E-9A66-510DA68B8598}" type="presParOf" srcId="{98D81B14-9B46-4CE7-AFE5-FC49A3C1A36B}" destId="{F95C3253-0F42-4F96-9E3F-5FDBA4EC97F4}" srcOrd="0" destOrd="0" presId="urn:microsoft.com/office/officeart/2024/3/layout/verticalVisualTextBlock1"/>
    <dgm:cxn modelId="{AAB57C93-6700-4A45-916C-2D48A0A48FA1}" type="presParOf" srcId="{98D81B14-9B46-4CE7-AFE5-FC49A3C1A36B}" destId="{791EE971-8CF4-4EFB-A000-F49A409781C1}" srcOrd="1" destOrd="0" presId="urn:microsoft.com/office/officeart/2024/3/layout/verticalVisualTextBlock1"/>
    <dgm:cxn modelId="{E871D399-768F-4E7E-ACB3-6B9DEAAB83EA}" type="presParOf" srcId="{98D81B14-9B46-4CE7-AFE5-FC49A3C1A36B}" destId="{52D857F7-A70D-432F-B6CA-6310DD12DAC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0B9A7-7C21-4B34-A333-2C36BE56CF6C}">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674" r="31825" b="-1"/>
          <a:stretch/>
        </a:blipFill>
        <a:ln>
          <a:noFill/>
        </a:ln>
        <a:effectLst/>
      </dsp:spPr>
      <dsp:style>
        <a:lnRef idx="0">
          <a:scrgbClr r="0" g="0" b="0"/>
        </a:lnRef>
        <a:fillRef idx="3">
          <a:scrgbClr r="0" g="0" b="0"/>
        </a:fillRef>
        <a:effectRef idx="2">
          <a:scrgbClr r="0" g="0" b="0"/>
        </a:effectRef>
        <a:fontRef idx="minor">
          <a:schemeClr val="lt1"/>
        </a:fontRef>
      </dsp:style>
    </dsp:sp>
    <dsp:sp modelId="{3F6F1F35-7BC1-4060-B681-3F0F1699574C}">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Tempo</a:t>
          </a:r>
        </a:p>
      </dsp:txBody>
      <dsp:txXfrm>
        <a:off x="2034553" y="0"/>
        <a:ext cx="4155226" cy="370034"/>
      </dsp:txXfrm>
    </dsp:sp>
    <dsp:sp modelId="{A2A08B64-EDC3-4394-BA6F-63152E15B3F8}">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Tempo is a crucial musical attribute that affects the energy and feel of a song. It can influence listeners' emotional responses.</a:t>
          </a:r>
        </a:p>
      </dsp:txBody>
      <dsp:txXfrm>
        <a:off x="2034553" y="370034"/>
        <a:ext cx="4155226" cy="1484518"/>
      </dsp:txXfrm>
    </dsp:sp>
    <dsp:sp modelId="{C4C55E79-0BC6-44CA-971A-ACD426C181EA}">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752" r="-5" b="-4"/>
          <a:stretch/>
        </a:blipFill>
        <a:ln>
          <a:noFill/>
        </a:ln>
        <a:effectLst/>
      </dsp:spPr>
      <dsp:style>
        <a:lnRef idx="0">
          <a:scrgbClr r="0" g="0" b="0"/>
        </a:lnRef>
        <a:fillRef idx="3">
          <a:scrgbClr r="0" g="0" b="0"/>
        </a:fillRef>
        <a:effectRef idx="2">
          <a:scrgbClr r="0" g="0" b="0"/>
        </a:effectRef>
        <a:fontRef idx="minor">
          <a:schemeClr val="lt1"/>
        </a:fontRef>
      </dsp:style>
    </dsp:sp>
    <dsp:sp modelId="{DA2D4EA5-20F9-4007-A192-A9BAFF40EEC0}">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Duration Analysis</a:t>
          </a:r>
        </a:p>
      </dsp:txBody>
      <dsp:txXfrm>
        <a:off x="2034553" y="2002917"/>
        <a:ext cx="4155226" cy="370034"/>
      </dsp:txXfrm>
    </dsp:sp>
    <dsp:sp modelId="{ADD77D81-17DF-4206-8595-95246AD749BB}">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Duration refers to the length of a song, which can impact its popularity and appeal to different audiences.</a:t>
          </a:r>
        </a:p>
      </dsp:txBody>
      <dsp:txXfrm>
        <a:off x="2034553" y="2372952"/>
        <a:ext cx="4155226" cy="1484518"/>
      </dsp:txXfrm>
    </dsp:sp>
    <dsp:sp modelId="{F5CD25C3-FA6F-4A90-8B42-EAE98B7FD432}">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2138" r="25861" b="-1"/>
          <a:stretch/>
        </a:blipFill>
        <a:ln>
          <a:noFill/>
        </a:ln>
        <a:effectLst/>
      </dsp:spPr>
      <dsp:style>
        <a:lnRef idx="0">
          <a:scrgbClr r="0" g="0" b="0"/>
        </a:lnRef>
        <a:fillRef idx="3">
          <a:scrgbClr r="0" g="0" b="0"/>
        </a:fillRef>
        <a:effectRef idx="2">
          <a:scrgbClr r="0" g="0" b="0"/>
        </a:effectRef>
        <a:fontRef idx="minor">
          <a:schemeClr val="lt1"/>
        </a:fontRef>
      </dsp:style>
    </dsp:sp>
    <dsp:sp modelId="{4B881D43-87E6-4E06-A3EF-484D7517A97A}">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Loudness</a:t>
          </a:r>
        </a:p>
      </dsp:txBody>
      <dsp:txXfrm>
        <a:off x="2034553" y="4005834"/>
        <a:ext cx="4155226" cy="370034"/>
      </dsp:txXfrm>
    </dsp:sp>
    <dsp:sp modelId="{2357BE01-2336-4B3E-BC50-8D9744A5C358}">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Loudness levels can significantly affect the listening experience and are often analyzed to understand trends in music production.</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61DAE-1C48-4B17-B5DC-C8D8F635492E}">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420" r="14831" b="2"/>
          <a:stretch/>
        </a:blipFill>
        <a:ln>
          <a:noFill/>
        </a:ln>
        <a:effectLst/>
      </dsp:spPr>
      <dsp:style>
        <a:lnRef idx="0">
          <a:scrgbClr r="0" g="0" b="0"/>
        </a:lnRef>
        <a:fillRef idx="3">
          <a:scrgbClr r="0" g="0" b="0"/>
        </a:fillRef>
        <a:effectRef idx="2">
          <a:scrgbClr r="0" g="0" b="0"/>
        </a:effectRef>
        <a:fontRef idx="minor">
          <a:schemeClr val="lt1"/>
        </a:fontRef>
      </dsp:style>
    </dsp:sp>
    <dsp:sp modelId="{3936F855-E4B3-4EBD-9CBF-E53D0D4E1CFD}">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Clustering Algorithms</a:t>
          </a:r>
        </a:p>
      </dsp:txBody>
      <dsp:txXfrm>
        <a:off x="2034553" y="0"/>
        <a:ext cx="4155226" cy="370034"/>
      </dsp:txXfrm>
    </dsp:sp>
    <dsp:sp modelId="{9FF93FA8-C5FC-4EF3-A874-61F87A36F469}">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Clustering algorithms like K-means are effective in grouping similar songs based on various attributes, enhancing music organization.</a:t>
          </a:r>
        </a:p>
      </dsp:txBody>
      <dsp:txXfrm>
        <a:off x="2034553" y="370034"/>
        <a:ext cx="4155226" cy="1484518"/>
      </dsp:txXfrm>
    </dsp:sp>
    <dsp:sp modelId="{C3800FEC-2F81-4542-B8FA-079DED640A90}">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152" r="18099" b="2"/>
          <a:stretch/>
        </a:blipFill>
        <a:ln>
          <a:noFill/>
        </a:ln>
        <a:effectLst/>
      </dsp:spPr>
      <dsp:style>
        <a:lnRef idx="0">
          <a:scrgbClr r="0" g="0" b="0"/>
        </a:lnRef>
        <a:fillRef idx="3">
          <a:scrgbClr r="0" g="0" b="0"/>
        </a:fillRef>
        <a:effectRef idx="2">
          <a:scrgbClr r="0" g="0" b="0"/>
        </a:effectRef>
        <a:fontRef idx="minor">
          <a:schemeClr val="lt1"/>
        </a:fontRef>
      </dsp:style>
    </dsp:sp>
    <dsp:sp modelId="{F676F39A-D155-41B7-9340-B756A2766B05}">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Classification Methods</a:t>
          </a:r>
        </a:p>
      </dsp:txBody>
      <dsp:txXfrm>
        <a:off x="2034553" y="2002917"/>
        <a:ext cx="4155226" cy="370034"/>
      </dsp:txXfrm>
    </dsp:sp>
    <dsp:sp modelId="{50242743-989D-4645-9CA0-368DA615A4F6}">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Classification techniques enable prediction of song categories or genres based on features, improving music recommendation systems.</a:t>
          </a:r>
        </a:p>
      </dsp:txBody>
      <dsp:txXfrm>
        <a:off x="2034553" y="2372952"/>
        <a:ext cx="4155226" cy="1484518"/>
      </dsp:txXfrm>
    </dsp:sp>
    <dsp:sp modelId="{F95C3253-0F42-4F96-9E3F-5FDBA4EC97F4}">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322" r="31425" b="-6"/>
          <a:stretch/>
        </a:blipFill>
        <a:ln>
          <a:noFill/>
        </a:ln>
        <a:effectLst/>
      </dsp:spPr>
      <dsp:style>
        <a:lnRef idx="0">
          <a:scrgbClr r="0" g="0" b="0"/>
        </a:lnRef>
        <a:fillRef idx="3">
          <a:scrgbClr r="0" g="0" b="0"/>
        </a:fillRef>
        <a:effectRef idx="2">
          <a:scrgbClr r="0" g="0" b="0"/>
        </a:effectRef>
        <a:fontRef idx="minor">
          <a:schemeClr val="lt1"/>
        </a:fontRef>
      </dsp:style>
    </dsp:sp>
    <dsp:sp modelId="{791EE971-8CF4-4EFB-A000-F49A409781C1}">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Music Recommendation Systems</a:t>
          </a:r>
        </a:p>
      </dsp:txBody>
      <dsp:txXfrm>
        <a:off x="2034553" y="4005834"/>
        <a:ext cx="4155226" cy="370034"/>
      </dsp:txXfrm>
    </dsp:sp>
    <dsp:sp modelId="{52D857F7-A70D-432F-B6CA-6310DD12DACD}">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utilizing clustering and classification, music recommendation systems can tailor suggestions to user preferences.</a:t>
          </a:r>
        </a:p>
      </dsp:txBody>
      <dsp:txXfrm>
        <a:off x="2034553" y="4375869"/>
        <a:ext cx="4155226" cy="14845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4F3B0-085F-403A-AD69-8BB767F0C386}"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E5F4B-7BA9-4D93-B0F3-72C6EFC655DE}" type="slidenum">
              <a:rPr lang="en-US" smtClean="0"/>
              <a:t>‹#›</a:t>
            </a:fld>
            <a:endParaRPr lang="en-US"/>
          </a:p>
        </p:txBody>
      </p:sp>
    </p:spTree>
    <p:extLst>
      <p:ext uri="{BB962C8B-B14F-4D97-AF65-F5344CB8AC3E}">
        <p14:creationId xmlns:p14="http://schemas.microsoft.com/office/powerpoint/2010/main" val="1269470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fld id="{522AF27E-589F-4086-85E2-4F04E2610376}" type="slidenum">
              <a:rPr lang="en-US" smtClean="0"/>
              <a:t>1</a:t>
            </a:fld>
            <a:fld id="{4A617B89-E9B2-484F-850E-CFD236A5F41B}" type="slidenum">
              <a:rPr lang="en-US" smtClean="0"/>
              <a:t>1</a:t>
            </a:fld>
            <a:r>
              <a:rPr lang="en-US" dirty="0"/>
              <a:t>
</a:t>
            </a:r>
          </a:p>
        </p:txBody>
      </p:sp>
      <p:sp>
        <p:nvSpPr>
          <p:cNvPr id="4" name="Slide Number Placeholder 3"/>
          <p:cNvSpPr>
            <a:spLocks noGrp="1"/>
          </p:cNvSpPr>
          <p:nvPr>
            <p:ph type="sldNum" sz="quarter" idx="5"/>
          </p:nvPr>
        </p:nvSpPr>
        <p:spPr/>
        <p:txBody>
          <a:bodyPr/>
          <a:lstStyle/>
          <a:p>
            <a:fld id="{F3C76FC8-013C-40A9-AA6C-C373F2E48945}" type="slidenum">
              <a:rPr lang="en-US" smtClean="0"/>
              <a:t>1</a:t>
            </a:fld>
            <a:endParaRPr lang="en-US"/>
          </a:p>
        </p:txBody>
      </p:sp>
    </p:spTree>
    <p:extLst>
      <p:ext uri="{BB962C8B-B14F-4D97-AF65-F5344CB8AC3E}">
        <p14:creationId xmlns:p14="http://schemas.microsoft.com/office/powerpoint/2010/main" val="3101129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cleaning involves removing duplicates, correcting errors, and ensuring consistency. Preprocessing may include normalization, encoding categorical variables, and transforming data to make it suitable for analysis.</a:t>
            </a:r>
          </a:p>
        </p:txBody>
      </p:sp>
      <p:sp>
        <p:nvSpPr>
          <p:cNvPr id="4" name="Slide Number Placeholder 3"/>
          <p:cNvSpPr>
            <a:spLocks noGrp="1"/>
          </p:cNvSpPr>
          <p:nvPr>
            <p:ph type="sldNum" sz="quarter" idx="5"/>
          </p:nvPr>
        </p:nvSpPr>
        <p:spPr/>
        <p:txBody>
          <a:bodyPr/>
          <a:lstStyle/>
          <a:p>
            <a:fld id="{F3C76FC8-013C-40A9-AA6C-C373F2E48945}" type="slidenum">
              <a:rPr lang="en-US" smtClean="0"/>
              <a:t>10</a:t>
            </a:fld>
            <a:endParaRPr lang="en-US"/>
          </a:p>
        </p:txBody>
      </p:sp>
    </p:spTree>
    <p:extLst>
      <p:ext uri="{BB962C8B-B14F-4D97-AF65-F5344CB8AC3E}">
        <p14:creationId xmlns:p14="http://schemas.microsoft.com/office/powerpoint/2010/main" val="4078382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Handling missing data is crucial for accurate analysis. Techniques such as imputation, deletion, or using algorithms that can handle missing values are applied to ensure data integrity.</a:t>
            </a:r>
          </a:p>
        </p:txBody>
      </p:sp>
      <p:sp>
        <p:nvSpPr>
          <p:cNvPr id="4" name="Slide Number Placeholder 3"/>
          <p:cNvSpPr>
            <a:spLocks noGrp="1"/>
          </p:cNvSpPr>
          <p:nvPr>
            <p:ph type="sldNum" sz="quarter" idx="5"/>
          </p:nvPr>
        </p:nvSpPr>
        <p:spPr/>
        <p:txBody>
          <a:bodyPr/>
          <a:lstStyle/>
          <a:p>
            <a:fld id="{F3C76FC8-013C-40A9-AA6C-C373F2E48945}" type="slidenum">
              <a:rPr lang="en-US" smtClean="0"/>
              <a:t>11</a:t>
            </a:fld>
            <a:endParaRPr lang="en-US"/>
          </a:p>
        </p:txBody>
      </p:sp>
    </p:spTree>
    <p:extLst>
      <p:ext uri="{BB962C8B-B14F-4D97-AF65-F5344CB8AC3E}">
        <p14:creationId xmlns:p14="http://schemas.microsoft.com/office/powerpoint/2010/main" val="2900497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Exploratory Data Analysis is an essential step to summarize the main characteristics of the dataset. This section highlights techniques for visualizing and analyzing song attributes.</a:t>
            </a:r>
          </a:p>
        </p:txBody>
      </p:sp>
      <p:sp>
        <p:nvSpPr>
          <p:cNvPr id="4" name="Slide Number Placeholder 3"/>
          <p:cNvSpPr>
            <a:spLocks noGrp="1"/>
          </p:cNvSpPr>
          <p:nvPr>
            <p:ph type="sldNum" sz="quarter" idx="5"/>
          </p:nvPr>
        </p:nvSpPr>
        <p:spPr/>
        <p:txBody>
          <a:bodyPr/>
          <a:lstStyle/>
          <a:p>
            <a:fld id="{F3C76FC8-013C-40A9-AA6C-C373F2E48945}" type="slidenum">
              <a:rPr lang="en-US" smtClean="0"/>
              <a:t>12</a:t>
            </a:fld>
            <a:endParaRPr lang="en-US"/>
          </a:p>
        </p:txBody>
      </p:sp>
    </p:spTree>
    <p:extLst>
      <p:ext uri="{BB962C8B-B14F-4D97-AF65-F5344CB8AC3E}">
        <p14:creationId xmlns:p14="http://schemas.microsoft.com/office/powerpoint/2010/main" val="228739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Descriptive statistics provide insights into the central tendency, dispersion, and shape of the dataset's distribution. Visualization techniques such as histograms, box plots, and scatter plots help in understanding data distributions.</a:t>
            </a:r>
          </a:p>
        </p:txBody>
      </p:sp>
      <p:sp>
        <p:nvSpPr>
          <p:cNvPr id="4" name="Slide Number Placeholder 3"/>
          <p:cNvSpPr>
            <a:spLocks noGrp="1"/>
          </p:cNvSpPr>
          <p:nvPr>
            <p:ph type="sldNum" sz="quarter" idx="5"/>
          </p:nvPr>
        </p:nvSpPr>
        <p:spPr/>
        <p:txBody>
          <a:bodyPr/>
          <a:lstStyle/>
          <a:p>
            <a:fld id="{F3C76FC8-013C-40A9-AA6C-C373F2E48945}" type="slidenum">
              <a:rPr lang="en-US" smtClean="0"/>
              <a:t>13</a:t>
            </a:fld>
            <a:endParaRPr lang="en-US"/>
          </a:p>
        </p:txBody>
      </p:sp>
    </p:spTree>
    <p:extLst>
      <p:ext uri="{BB962C8B-B14F-4D97-AF65-F5344CB8AC3E}">
        <p14:creationId xmlns:p14="http://schemas.microsoft.com/office/powerpoint/2010/main" val="2401742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attributes such as tempo, duration, and loudness allows us to explore musical characteristics. This information can reveal trends in music styles and preferences over time.</a:t>
            </a:r>
          </a:p>
        </p:txBody>
      </p:sp>
      <p:sp>
        <p:nvSpPr>
          <p:cNvPr id="4" name="Slide Number Placeholder 3"/>
          <p:cNvSpPr>
            <a:spLocks noGrp="1"/>
          </p:cNvSpPr>
          <p:nvPr>
            <p:ph type="sldNum" sz="quarter" idx="5"/>
          </p:nvPr>
        </p:nvSpPr>
        <p:spPr/>
        <p:txBody>
          <a:bodyPr/>
          <a:lstStyle/>
          <a:p>
            <a:fld id="{F3C76FC8-013C-40A9-AA6C-C373F2E48945}" type="slidenum">
              <a:rPr lang="en-US" smtClean="0"/>
              <a:t>14</a:t>
            </a:fld>
            <a:endParaRPr lang="en-US"/>
          </a:p>
        </p:txBody>
      </p:sp>
    </p:spTree>
    <p:extLst>
      <p:ext uri="{BB962C8B-B14F-4D97-AF65-F5344CB8AC3E}">
        <p14:creationId xmlns:p14="http://schemas.microsoft.com/office/powerpoint/2010/main" val="162339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examining the dataset, we can identify trends and patterns, such as the popularity of certain genres over time or shifts in musical style, providing valuable insights for artists and industry stakeholders.</a:t>
            </a:r>
          </a:p>
        </p:txBody>
      </p:sp>
      <p:sp>
        <p:nvSpPr>
          <p:cNvPr id="4" name="Slide Number Placeholder 3"/>
          <p:cNvSpPr>
            <a:spLocks noGrp="1"/>
          </p:cNvSpPr>
          <p:nvPr>
            <p:ph type="sldNum" sz="quarter" idx="5"/>
          </p:nvPr>
        </p:nvSpPr>
        <p:spPr/>
        <p:txBody>
          <a:bodyPr/>
          <a:lstStyle/>
          <a:p>
            <a:fld id="{F3C76FC8-013C-40A9-AA6C-C373F2E48945}" type="slidenum">
              <a:rPr lang="en-US" smtClean="0"/>
              <a:t>15</a:t>
            </a:fld>
            <a:endParaRPr lang="en-US"/>
          </a:p>
        </p:txBody>
      </p:sp>
    </p:spTree>
    <p:extLst>
      <p:ext uri="{BB962C8B-B14F-4D97-AF65-F5344CB8AC3E}">
        <p14:creationId xmlns:p14="http://schemas.microsoft.com/office/powerpoint/2010/main" val="74439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explore advanced techniques for analyzing the dataset, including clustering methods to categorize songs, predictive modeling to forecast trends, and dimensionality reduction for simplifying data complexity.</a:t>
            </a:r>
          </a:p>
        </p:txBody>
      </p:sp>
      <p:sp>
        <p:nvSpPr>
          <p:cNvPr id="4" name="Slide Number Placeholder 3"/>
          <p:cNvSpPr>
            <a:spLocks noGrp="1"/>
          </p:cNvSpPr>
          <p:nvPr>
            <p:ph type="sldNum" sz="quarter" idx="5"/>
          </p:nvPr>
        </p:nvSpPr>
        <p:spPr/>
        <p:txBody>
          <a:bodyPr/>
          <a:lstStyle/>
          <a:p>
            <a:fld id="{F3C76FC8-013C-40A9-AA6C-C373F2E48945}" type="slidenum">
              <a:rPr lang="en-US" smtClean="0"/>
              <a:t>16</a:t>
            </a:fld>
            <a:endParaRPr lang="en-US"/>
          </a:p>
        </p:txBody>
      </p:sp>
    </p:spTree>
    <p:extLst>
      <p:ext uri="{BB962C8B-B14F-4D97-AF65-F5344CB8AC3E}">
        <p14:creationId xmlns:p14="http://schemas.microsoft.com/office/powerpoint/2010/main" val="4058617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Clustering algorithms such as K-means can be used to group similar songs based on attributes. Classification methods can predict song categories or genres based on their features, aiding in music recommendation systems.</a:t>
            </a:r>
          </a:p>
        </p:txBody>
      </p:sp>
      <p:sp>
        <p:nvSpPr>
          <p:cNvPr id="4" name="Slide Number Placeholder 3"/>
          <p:cNvSpPr>
            <a:spLocks noGrp="1"/>
          </p:cNvSpPr>
          <p:nvPr>
            <p:ph type="sldNum" sz="quarter" idx="5"/>
          </p:nvPr>
        </p:nvSpPr>
        <p:spPr/>
        <p:txBody>
          <a:bodyPr/>
          <a:lstStyle/>
          <a:p>
            <a:fld id="{F3C76FC8-013C-40A9-AA6C-C373F2E48945}" type="slidenum">
              <a:rPr lang="en-US" smtClean="0"/>
              <a:t>17</a:t>
            </a:fld>
            <a:endParaRPr lang="en-US"/>
          </a:p>
        </p:txBody>
      </p:sp>
    </p:spTree>
    <p:extLst>
      <p:ext uri="{BB962C8B-B14F-4D97-AF65-F5344CB8AC3E}">
        <p14:creationId xmlns:p14="http://schemas.microsoft.com/office/powerpoint/2010/main" val="1049968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Predictive modeling techniques, including linear regression, allow us to forecast outcomes based on input features. These models can help predict song popularity or other trends.</a:t>
            </a:r>
          </a:p>
        </p:txBody>
      </p:sp>
      <p:sp>
        <p:nvSpPr>
          <p:cNvPr id="4" name="Slide Number Placeholder 3"/>
          <p:cNvSpPr>
            <a:spLocks noGrp="1"/>
          </p:cNvSpPr>
          <p:nvPr>
            <p:ph type="sldNum" sz="quarter" idx="5"/>
          </p:nvPr>
        </p:nvSpPr>
        <p:spPr/>
        <p:txBody>
          <a:bodyPr/>
          <a:lstStyle/>
          <a:p>
            <a:fld id="{F3C76FC8-013C-40A9-AA6C-C373F2E48945}" type="slidenum">
              <a:rPr lang="en-US" smtClean="0"/>
              <a:t>18</a:t>
            </a:fld>
            <a:endParaRPr lang="en-US"/>
          </a:p>
        </p:txBody>
      </p:sp>
    </p:spTree>
    <p:extLst>
      <p:ext uri="{BB962C8B-B14F-4D97-AF65-F5344CB8AC3E}">
        <p14:creationId xmlns:p14="http://schemas.microsoft.com/office/powerpoint/2010/main" val="1202692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Dimensionality reduction techniques such as PCA (Principal Component Analysis) simplify complex datasets by reducing the number of variables. This process enhances visualization and improves model performance.</a:t>
            </a:r>
          </a:p>
        </p:txBody>
      </p:sp>
      <p:sp>
        <p:nvSpPr>
          <p:cNvPr id="4" name="Slide Number Placeholder 3"/>
          <p:cNvSpPr>
            <a:spLocks noGrp="1"/>
          </p:cNvSpPr>
          <p:nvPr>
            <p:ph type="sldNum" sz="quarter" idx="5"/>
          </p:nvPr>
        </p:nvSpPr>
        <p:spPr/>
        <p:txBody>
          <a:bodyPr/>
          <a:lstStyle/>
          <a:p>
            <a:fld id="{F3C76FC8-013C-40A9-AA6C-C373F2E48945}" type="slidenum">
              <a:rPr lang="en-US" smtClean="0"/>
              <a:t>19</a:t>
            </a:fld>
            <a:endParaRPr lang="en-US"/>
          </a:p>
        </p:txBody>
      </p:sp>
    </p:spTree>
    <p:extLst>
      <p:ext uri="{BB962C8B-B14F-4D97-AF65-F5344CB8AC3E}">
        <p14:creationId xmlns:p14="http://schemas.microsoft.com/office/powerpoint/2010/main" val="2615961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begin with an introduction to big data and the Million Songs Dataset, outlining the project's objectives. Next, we will cover the data collection and preprocessing methods employed. Following that, we'll conduct exploratory data analysis, discuss advanced analytical techniques, and conclude with the results and potential future work.</a:t>
            </a:r>
          </a:p>
        </p:txBody>
      </p:sp>
      <p:sp>
        <p:nvSpPr>
          <p:cNvPr id="4" name="Slide Number Placeholder 3"/>
          <p:cNvSpPr>
            <a:spLocks noGrp="1"/>
          </p:cNvSpPr>
          <p:nvPr>
            <p:ph type="sldNum" sz="quarter" idx="5"/>
          </p:nvPr>
        </p:nvSpPr>
        <p:spPr/>
        <p:txBody>
          <a:bodyPr/>
          <a:lstStyle/>
          <a:p>
            <a:fld id="{F3C76FC8-013C-40A9-AA6C-C373F2E48945}" type="slidenum">
              <a:rPr lang="en-US" smtClean="0"/>
              <a:t>2</a:t>
            </a:fld>
            <a:endParaRPr lang="en-US"/>
          </a:p>
        </p:txBody>
      </p:sp>
    </p:spTree>
    <p:extLst>
      <p:ext uri="{BB962C8B-B14F-4D97-AF65-F5344CB8AC3E}">
        <p14:creationId xmlns:p14="http://schemas.microsoft.com/office/powerpoint/2010/main" val="69258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we will discuss the key findings from our analysis, their implications for the music industry, and any limitations and challenges faced during the project.</a:t>
            </a:r>
          </a:p>
        </p:txBody>
      </p:sp>
      <p:sp>
        <p:nvSpPr>
          <p:cNvPr id="4" name="Slide Number Placeholder 3"/>
          <p:cNvSpPr>
            <a:spLocks noGrp="1"/>
          </p:cNvSpPr>
          <p:nvPr>
            <p:ph type="sldNum" sz="quarter" idx="5"/>
          </p:nvPr>
        </p:nvSpPr>
        <p:spPr/>
        <p:txBody>
          <a:bodyPr/>
          <a:lstStyle/>
          <a:p>
            <a:fld id="{F3C76FC8-013C-40A9-AA6C-C373F2E48945}" type="slidenum">
              <a:rPr lang="en-US" smtClean="0"/>
              <a:t>20</a:t>
            </a:fld>
            <a:endParaRPr lang="en-US"/>
          </a:p>
        </p:txBody>
      </p:sp>
    </p:spTree>
    <p:extLst>
      <p:ext uri="{BB962C8B-B14F-4D97-AF65-F5344CB8AC3E}">
        <p14:creationId xmlns:p14="http://schemas.microsoft.com/office/powerpoint/2010/main" val="1167024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analysis revealed significant trends in music preferences and characteristics. Key findings included notable shifts in genre popularity and correlations between song attributes and listener engagement.</a:t>
            </a:r>
          </a:p>
        </p:txBody>
      </p:sp>
      <p:sp>
        <p:nvSpPr>
          <p:cNvPr id="4" name="Slide Number Placeholder 3"/>
          <p:cNvSpPr>
            <a:spLocks noGrp="1"/>
          </p:cNvSpPr>
          <p:nvPr>
            <p:ph type="sldNum" sz="quarter" idx="5"/>
          </p:nvPr>
        </p:nvSpPr>
        <p:spPr/>
        <p:txBody>
          <a:bodyPr/>
          <a:lstStyle/>
          <a:p>
            <a:fld id="{F3C76FC8-013C-40A9-AA6C-C373F2E48945}" type="slidenum">
              <a:rPr lang="en-US" smtClean="0"/>
              <a:t>21</a:t>
            </a:fld>
            <a:endParaRPr lang="en-US"/>
          </a:p>
        </p:txBody>
      </p:sp>
    </p:spTree>
    <p:extLst>
      <p:ext uri="{BB962C8B-B14F-4D97-AF65-F5344CB8AC3E}">
        <p14:creationId xmlns:p14="http://schemas.microsoft.com/office/powerpoint/2010/main" val="3413435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insights gained from this analysis can inform music producers, marketers, and artists about current trends and consumer preferences, aiding in decision-making and strategy development.</a:t>
            </a:r>
          </a:p>
        </p:txBody>
      </p:sp>
      <p:sp>
        <p:nvSpPr>
          <p:cNvPr id="4" name="Slide Number Placeholder 3"/>
          <p:cNvSpPr>
            <a:spLocks noGrp="1"/>
          </p:cNvSpPr>
          <p:nvPr>
            <p:ph type="sldNum" sz="quarter" idx="5"/>
          </p:nvPr>
        </p:nvSpPr>
        <p:spPr/>
        <p:txBody>
          <a:bodyPr/>
          <a:lstStyle/>
          <a:p>
            <a:fld id="{F3C76FC8-013C-40A9-AA6C-C373F2E48945}" type="slidenum">
              <a:rPr lang="en-US" smtClean="0"/>
              <a:t>22</a:t>
            </a:fld>
            <a:endParaRPr lang="en-US"/>
          </a:p>
        </p:txBody>
      </p:sp>
    </p:spTree>
    <p:extLst>
      <p:ext uri="{BB962C8B-B14F-4D97-AF65-F5344CB8AC3E}">
        <p14:creationId xmlns:p14="http://schemas.microsoft.com/office/powerpoint/2010/main" val="2579453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Despite the valuable insights, the analysis faced limitations such as data quality issues and computational constraints. These challenges must be acknowledged for future research and analysis.</a:t>
            </a:r>
          </a:p>
        </p:txBody>
      </p:sp>
      <p:sp>
        <p:nvSpPr>
          <p:cNvPr id="4" name="Slide Number Placeholder 3"/>
          <p:cNvSpPr>
            <a:spLocks noGrp="1"/>
          </p:cNvSpPr>
          <p:nvPr>
            <p:ph type="sldNum" sz="quarter" idx="5"/>
          </p:nvPr>
        </p:nvSpPr>
        <p:spPr/>
        <p:txBody>
          <a:bodyPr/>
          <a:lstStyle/>
          <a:p>
            <a:fld id="{F3C76FC8-013C-40A9-AA6C-C373F2E48945}" type="slidenum">
              <a:rPr lang="en-US" smtClean="0"/>
              <a:t>23</a:t>
            </a:fld>
            <a:endParaRPr lang="en-US"/>
          </a:p>
        </p:txBody>
      </p:sp>
    </p:spTree>
    <p:extLst>
      <p:ext uri="{BB962C8B-B14F-4D97-AF65-F5344CB8AC3E}">
        <p14:creationId xmlns:p14="http://schemas.microsoft.com/office/powerpoint/2010/main" val="73127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data refers to large volumes of data that can be analyzed for insights. The Million Songs Dataset is a collection of audio features and metadata for a million songs, providing a rich resource for analysis in music data science.</a:t>
            </a:r>
          </a:p>
        </p:txBody>
      </p:sp>
      <p:sp>
        <p:nvSpPr>
          <p:cNvPr id="4" name="Slide Number Placeholder 3"/>
          <p:cNvSpPr>
            <a:spLocks noGrp="1"/>
          </p:cNvSpPr>
          <p:nvPr>
            <p:ph type="sldNum" sz="quarter" idx="5"/>
          </p:nvPr>
        </p:nvSpPr>
        <p:spPr/>
        <p:txBody>
          <a:bodyPr/>
          <a:lstStyle/>
          <a:p>
            <a:fld id="{F3C76FC8-013C-40A9-AA6C-C373F2E48945}" type="slidenum">
              <a:rPr lang="en-US" smtClean="0"/>
              <a:t>3</a:t>
            </a:fld>
            <a:endParaRPr lang="en-US"/>
          </a:p>
        </p:txBody>
      </p:sp>
    </p:spTree>
    <p:extLst>
      <p:ext uri="{BB962C8B-B14F-4D97-AF65-F5344CB8AC3E}">
        <p14:creationId xmlns:p14="http://schemas.microsoft.com/office/powerpoint/2010/main" val="341413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Million Songs Dataset contains various features such as song titles, artist information, and audio analysis. </a:t>
            </a:r>
            <a:r>
              <a:rPr lang="en-US" dirty="0"/>
              <a:t>It serves as a comprehensive database for researchers and developers interested in music analytics and recommendation systems.</a:t>
            </a:r>
          </a:p>
        </p:txBody>
      </p:sp>
      <p:sp>
        <p:nvSpPr>
          <p:cNvPr id="4" name="Slide Number Placeholder 3"/>
          <p:cNvSpPr>
            <a:spLocks noGrp="1"/>
          </p:cNvSpPr>
          <p:nvPr>
            <p:ph type="sldNum" sz="quarter" idx="5"/>
          </p:nvPr>
        </p:nvSpPr>
        <p:spPr/>
        <p:txBody>
          <a:bodyPr/>
          <a:lstStyle/>
          <a:p>
            <a:fld id="{F3C76FC8-013C-40A9-AA6C-C373F2E48945}" type="slidenum">
              <a:rPr lang="en-US" smtClean="0"/>
              <a:t>4</a:t>
            </a:fld>
            <a:endParaRPr lang="en-US"/>
          </a:p>
        </p:txBody>
      </p:sp>
    </p:spTree>
    <p:extLst>
      <p:ext uri="{BB962C8B-B14F-4D97-AF65-F5344CB8AC3E}">
        <p14:creationId xmlns:p14="http://schemas.microsoft.com/office/powerpoint/2010/main" val="2633564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aims to explore the dataset to derive meaningful insights about musical trends, artist popularity, and song characteristics. The objective is to apply data analysis techniques to uncover patterns and make predictions.</a:t>
            </a:r>
          </a:p>
        </p:txBody>
      </p:sp>
      <p:sp>
        <p:nvSpPr>
          <p:cNvPr id="4" name="Slide Number Placeholder 3"/>
          <p:cNvSpPr>
            <a:spLocks noGrp="1"/>
          </p:cNvSpPr>
          <p:nvPr>
            <p:ph type="sldNum" sz="quarter" idx="5"/>
          </p:nvPr>
        </p:nvSpPr>
        <p:spPr/>
        <p:txBody>
          <a:bodyPr/>
          <a:lstStyle/>
          <a:p>
            <a:fld id="{F3C76FC8-013C-40A9-AA6C-C373F2E48945}" type="slidenum">
              <a:rPr lang="en-US" smtClean="0"/>
              <a:t>5</a:t>
            </a:fld>
            <a:endParaRPr lang="en-US"/>
          </a:p>
        </p:txBody>
      </p:sp>
    </p:spTree>
    <p:extLst>
      <p:ext uri="{BB962C8B-B14F-4D97-AF65-F5344CB8AC3E}">
        <p14:creationId xmlns:p14="http://schemas.microsoft.com/office/powerpoint/2010/main" val="2314872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addresses challenges in music recommendation, playlist curation, and genre classification. By analyzing large-scale music data using the Million Song Dataset (MSD), we aim to explore clustering to identify similar songs and regression to predict song popularity. Tools like Spark and techniques like unsupervised learning and dimensionality reduction are utilized to achieve these goals.</a:t>
            </a:r>
          </a:p>
        </p:txBody>
      </p:sp>
      <p:sp>
        <p:nvSpPr>
          <p:cNvPr id="4" name="Slide Number Placeholder 3"/>
          <p:cNvSpPr>
            <a:spLocks noGrp="1"/>
          </p:cNvSpPr>
          <p:nvPr>
            <p:ph type="sldNum" sz="quarter" idx="5"/>
          </p:nvPr>
        </p:nvSpPr>
        <p:spPr/>
        <p:txBody>
          <a:bodyPr/>
          <a:lstStyle/>
          <a:p>
            <a:fld id="{6A7E5F4B-7BA9-4D93-B0F3-72C6EFC655DE}" type="slidenum">
              <a:rPr lang="en-US" smtClean="0"/>
              <a:t>6</a:t>
            </a:fld>
            <a:endParaRPr lang="en-US"/>
          </a:p>
        </p:txBody>
      </p:sp>
    </p:spTree>
    <p:extLst>
      <p:ext uri="{BB962C8B-B14F-4D97-AF65-F5344CB8AC3E}">
        <p14:creationId xmlns:p14="http://schemas.microsoft.com/office/powerpoint/2010/main" val="164898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objectives include clustering songs to reveal similarities, visualizing these similarities, and analyzing musical trends from song features such as tempo, loudness, and genre. The MSD's comprehensive metadata and audio features provide a rich foundation for these analyses, supporting scalable and insightful exploration of the music data landscape.</a:t>
            </a:r>
          </a:p>
        </p:txBody>
      </p:sp>
      <p:sp>
        <p:nvSpPr>
          <p:cNvPr id="4" name="Slide Number Placeholder 3"/>
          <p:cNvSpPr>
            <a:spLocks noGrp="1"/>
          </p:cNvSpPr>
          <p:nvPr>
            <p:ph type="sldNum" sz="quarter" idx="5"/>
          </p:nvPr>
        </p:nvSpPr>
        <p:spPr/>
        <p:txBody>
          <a:bodyPr/>
          <a:lstStyle/>
          <a:p>
            <a:fld id="{6A7E5F4B-7BA9-4D93-B0F3-72C6EFC655DE}" type="slidenum">
              <a:rPr lang="en-US" smtClean="0"/>
              <a:t>7</a:t>
            </a:fld>
            <a:endParaRPr lang="en-US"/>
          </a:p>
        </p:txBody>
      </p:sp>
    </p:spTree>
    <p:extLst>
      <p:ext uri="{BB962C8B-B14F-4D97-AF65-F5344CB8AC3E}">
        <p14:creationId xmlns:p14="http://schemas.microsoft.com/office/powerpoint/2010/main" val="1720705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Proper data collection and preprocessing are critical steps in data analysis. This section discusses the sources of the dataset, the cleaning process, and how we handle missing or inconsistent data.</a:t>
            </a:r>
          </a:p>
        </p:txBody>
      </p:sp>
      <p:sp>
        <p:nvSpPr>
          <p:cNvPr id="4" name="Slide Number Placeholder 3"/>
          <p:cNvSpPr>
            <a:spLocks noGrp="1"/>
          </p:cNvSpPr>
          <p:nvPr>
            <p:ph type="sldNum" sz="quarter" idx="5"/>
          </p:nvPr>
        </p:nvSpPr>
        <p:spPr/>
        <p:txBody>
          <a:bodyPr/>
          <a:lstStyle/>
          <a:p>
            <a:fld id="{F3C76FC8-013C-40A9-AA6C-C373F2E48945}" type="slidenum">
              <a:rPr lang="en-US" smtClean="0"/>
              <a:t>8</a:t>
            </a:fld>
            <a:endParaRPr lang="en-US"/>
          </a:p>
        </p:txBody>
      </p:sp>
    </p:spTree>
    <p:extLst>
      <p:ext uri="{BB962C8B-B14F-4D97-AF65-F5344CB8AC3E}">
        <p14:creationId xmlns:p14="http://schemas.microsoft.com/office/powerpoint/2010/main" val="419917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dataset was developed as part of the Million Song Dataset project, which provides access to various music data sources. It includes audio features derived from music analysis tools and metadata from music databases.</a:t>
            </a:r>
          </a:p>
        </p:txBody>
      </p:sp>
      <p:sp>
        <p:nvSpPr>
          <p:cNvPr id="4" name="Slide Number Placeholder 3"/>
          <p:cNvSpPr>
            <a:spLocks noGrp="1"/>
          </p:cNvSpPr>
          <p:nvPr>
            <p:ph type="sldNum" sz="quarter" idx="5"/>
          </p:nvPr>
        </p:nvSpPr>
        <p:spPr/>
        <p:txBody>
          <a:bodyPr/>
          <a:lstStyle/>
          <a:p>
            <a:fld id="{F3C76FC8-013C-40A9-AA6C-C373F2E48945}" type="slidenum">
              <a:rPr lang="en-US" smtClean="0"/>
              <a:t>9</a:t>
            </a:fld>
            <a:endParaRPr lang="en-US"/>
          </a:p>
        </p:txBody>
      </p:sp>
    </p:spTree>
    <p:extLst>
      <p:ext uri="{BB962C8B-B14F-4D97-AF65-F5344CB8AC3E}">
        <p14:creationId xmlns:p14="http://schemas.microsoft.com/office/powerpoint/2010/main" val="1701019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5/11/2025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109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5/11/2025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1916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5/11/2025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88781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5/11/2025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32060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5/11/2025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8074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5/11/2025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54481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5/11/2025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15476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5/11/2025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05734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5/11/2025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6825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5/11/2025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0890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5/11/2025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825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5/11/2025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94925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1" name="Rectangle 10">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E20B5F1-2313-A8F7-8E65-42A778DD13AD}"/>
              </a:ext>
            </a:extLst>
          </p:cNvPr>
          <p:cNvSpPr>
            <a:spLocks noGrp="1"/>
          </p:cNvSpPr>
          <p:nvPr>
            <p:ph type="ctrTitle"/>
          </p:nvPr>
        </p:nvSpPr>
        <p:spPr>
          <a:xfrm>
            <a:off x="286506" y="603315"/>
            <a:ext cx="5649211" cy="3685731"/>
          </a:xfrm>
        </p:spPr>
        <p:txBody>
          <a:bodyPr anchor="t">
            <a:normAutofit/>
          </a:bodyPr>
          <a:lstStyle/>
          <a:p>
            <a:pPr algn="l"/>
            <a:r>
              <a:rPr lang="en-US" sz="5100" dirty="0"/>
              <a:t>Big Data Analysis: Exploring the Million Song Dataset</a:t>
            </a:r>
          </a:p>
        </p:txBody>
      </p:sp>
      <p:sp>
        <p:nvSpPr>
          <p:cNvPr id="3" name="Subtitle 2">
            <a:extLst>
              <a:ext uri="{FF2B5EF4-FFF2-40B4-BE49-F238E27FC236}">
                <a16:creationId xmlns:a16="http://schemas.microsoft.com/office/drawing/2014/main" id="{02AA76A2-B980-DAB2-10E4-1DE2EB613001}"/>
              </a:ext>
            </a:extLst>
          </p:cNvPr>
          <p:cNvSpPr>
            <a:spLocks noGrp="1"/>
          </p:cNvSpPr>
          <p:nvPr>
            <p:ph type="subTitle" idx="1"/>
          </p:nvPr>
        </p:nvSpPr>
        <p:spPr>
          <a:xfrm>
            <a:off x="346959" y="4161487"/>
            <a:ext cx="4956359" cy="2256232"/>
          </a:xfrm>
        </p:spPr>
        <p:txBody>
          <a:bodyPr anchor="t">
            <a:normAutofit/>
          </a:bodyPr>
          <a:lstStyle/>
          <a:p>
            <a:pPr algn="l">
              <a:spcBef>
                <a:spcPts val="0"/>
              </a:spcBef>
              <a:spcAft>
                <a:spcPts val="1000"/>
              </a:spcAft>
            </a:pPr>
            <a:r>
              <a:rPr lang="en-US" sz="2200" dirty="0"/>
              <a:t>Team: Hardy Hadoopers</a:t>
            </a:r>
          </a:p>
          <a:p>
            <a:pPr algn="l">
              <a:spcBef>
                <a:spcPts val="0"/>
              </a:spcBef>
            </a:pPr>
            <a:r>
              <a:rPr lang="en-US" sz="1500" dirty="0"/>
              <a:t>Alec Pippas (awp251)</a:t>
            </a:r>
          </a:p>
          <a:p>
            <a:pPr algn="l">
              <a:spcBef>
                <a:spcPts val="0"/>
              </a:spcBef>
            </a:pPr>
            <a:r>
              <a:rPr lang="en-US" sz="1500" dirty="0"/>
              <a:t>Bhavya Matam (bm3792)</a:t>
            </a:r>
          </a:p>
          <a:p>
            <a:pPr algn="l">
              <a:spcBef>
                <a:spcPts val="0"/>
              </a:spcBef>
            </a:pPr>
            <a:r>
              <a:rPr lang="en-US" sz="1500" dirty="0"/>
              <a:t>Naman Vashishta (nv2375)</a:t>
            </a:r>
          </a:p>
          <a:p>
            <a:pPr algn="l">
              <a:spcBef>
                <a:spcPts val="0"/>
              </a:spcBef>
            </a:pPr>
            <a:r>
              <a:rPr lang="en-US" sz="1500" dirty="0"/>
              <a:t>Saja </a:t>
            </a:r>
            <a:r>
              <a:rPr lang="en-US" sz="1500" dirty="0" err="1"/>
              <a:t>Alsulami</a:t>
            </a:r>
            <a:r>
              <a:rPr lang="en-US" sz="1500" dirty="0"/>
              <a:t> (sfa7673)</a:t>
            </a:r>
          </a:p>
          <a:p>
            <a:pPr algn="l">
              <a:spcBef>
                <a:spcPts val="0"/>
              </a:spcBef>
            </a:pPr>
            <a:r>
              <a:rPr lang="en-US" sz="1500" dirty="0" err="1"/>
              <a:t>Zhuyuan</a:t>
            </a:r>
            <a:r>
              <a:rPr lang="en-US" sz="1500" dirty="0"/>
              <a:t> Wang (zw4759)</a:t>
            </a:r>
          </a:p>
        </p:txBody>
      </p:sp>
      <p:pic>
        <p:nvPicPr>
          <p:cNvPr id="2050" name="Picture 2">
            <a:extLst>
              <a:ext uri="{FF2B5EF4-FFF2-40B4-BE49-F238E27FC236}">
                <a16:creationId xmlns:a16="http://schemas.microsoft.com/office/drawing/2014/main" id="{081C5526-1EC4-F04C-2CE6-4A38CED91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03315"/>
            <a:ext cx="5512963" cy="5512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34A1BD-2630-6C4B-DEDF-A3BF52201C78}"/>
              </a:ext>
            </a:extLst>
          </p:cNvPr>
          <p:cNvPicPr>
            <a:picLocks noChangeAspect="1"/>
          </p:cNvPicPr>
          <p:nvPr/>
        </p:nvPicPr>
        <p:blipFill>
          <a:blip r:embed="rId4"/>
          <a:srcRect l="2769" t="7943" b="7849"/>
          <a:stretch/>
        </p:blipFill>
        <p:spPr>
          <a:xfrm>
            <a:off x="346959" y="6290159"/>
            <a:ext cx="1557092" cy="461197"/>
          </a:xfrm>
          <a:prstGeom prst="rect">
            <a:avLst/>
          </a:prstGeom>
        </p:spPr>
      </p:pic>
    </p:spTree>
    <p:extLst>
      <p:ext uri="{BB962C8B-B14F-4D97-AF65-F5344CB8AC3E}">
        <p14:creationId xmlns:p14="http://schemas.microsoft.com/office/powerpoint/2010/main" val="3972256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2000"/>
                                  </p:stCondLst>
                                  <p:iterate type="lt">
                                    <p:tmPct val="10000"/>
                                  </p:iterate>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400"/>
                                        <p:tgtEl>
                                          <p:spTgt spid="3">
                                            <p:txEl>
                                              <p:pRg st="5" end="5"/>
                                            </p:txEl>
                                          </p:spTgt>
                                        </p:tgtEl>
                                      </p:cBhvr>
                                    </p:animEffect>
                                  </p:childTnLst>
                                </p:cTn>
                              </p:par>
                              <p:par>
                                <p:cTn id="36" presetID="10" presetClass="entr" presetSubtype="0" fill="hold" grpId="1" nodeType="withEffect">
                                  <p:stCondLst>
                                    <p:cond delay="250"/>
                                  </p:stCondLst>
                                  <p:iterate type="lt">
                                    <p:tmPct val="10000"/>
                                  </p:iterate>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88F586-C9CA-7F57-1ECE-1B51C3E45FA1}"/>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Data Cleaning and Preprocessing Techniques</a:t>
            </a:r>
          </a:p>
        </p:txBody>
      </p:sp>
      <p:pic>
        <p:nvPicPr>
          <p:cNvPr id="5" name="Content Placeholder 4" descr="abstract programm binary code  and colored array cube Database">
            <a:extLst>
              <a:ext uri="{FF2B5EF4-FFF2-40B4-BE49-F238E27FC236}">
                <a16:creationId xmlns:a16="http://schemas.microsoft.com/office/drawing/2014/main" id="{75F53819-0991-4E92-ACE5-2F803C31CD7A}"/>
              </a:ext>
            </a:extLst>
          </p:cNvPr>
          <p:cNvPicPr>
            <a:picLocks noGrp="1" noChangeAspect="1"/>
          </p:cNvPicPr>
          <p:nvPr>
            <p:ph sz="half" idx="1"/>
          </p:nvPr>
        </p:nvPicPr>
        <p:blipFill>
          <a:blip r:embed="rId3"/>
          <a:srcRect l="7415" r="2" b="2"/>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654F7054-A77E-2623-A4BF-DC17BE4D6A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t>Removing Duplicates</a:t>
            </a:r>
          </a:p>
          <a:p>
            <a:pPr marL="0" lvl="1" indent="0">
              <a:buNone/>
            </a:pPr>
            <a:r>
              <a:rPr lang="en-US" sz="1400"/>
              <a:t>One of the first steps in data cleaning is identifying and removing duplicate entries to ensure data integrity.</a:t>
            </a:r>
          </a:p>
          <a:p>
            <a:pPr marL="0" indent="0">
              <a:spcBef>
                <a:spcPts val="2500"/>
              </a:spcBef>
              <a:buNone/>
            </a:pPr>
            <a:r>
              <a:rPr lang="en-US" sz="1400" b="1"/>
              <a:t>Correcting Errors</a:t>
            </a:r>
          </a:p>
          <a:p>
            <a:pPr marL="0" lvl="1" indent="0">
              <a:buNone/>
            </a:pPr>
            <a:r>
              <a:rPr lang="en-US" sz="1400"/>
              <a:t>Data cleaning involves correcting inaccuracies and errors in the dataset to improve data quality for analysis.</a:t>
            </a:r>
          </a:p>
          <a:p>
            <a:pPr marL="0" indent="0">
              <a:spcBef>
                <a:spcPts val="2500"/>
              </a:spcBef>
              <a:buNone/>
            </a:pPr>
            <a:r>
              <a:rPr lang="en-US" sz="1400" b="1"/>
              <a:t>Normalization Techniques</a:t>
            </a:r>
          </a:p>
          <a:p>
            <a:pPr marL="0" lvl="1" indent="0">
              <a:buNone/>
            </a:pPr>
            <a:r>
              <a:rPr lang="en-US" sz="1400"/>
              <a:t>Preprocessing often includes normalization, which scales numerical data to a standard range for better analysis.</a:t>
            </a:r>
          </a:p>
          <a:p>
            <a:pPr marL="0" indent="0">
              <a:spcBef>
                <a:spcPts val="2500"/>
              </a:spcBef>
              <a:buNone/>
            </a:pPr>
            <a:r>
              <a:rPr lang="en-US" sz="1400" b="1"/>
              <a:t>Encoding Categorical Variables</a:t>
            </a:r>
          </a:p>
          <a:p>
            <a:pPr marL="0" lvl="1" indent="0">
              <a:buNone/>
            </a:pPr>
            <a:r>
              <a:rPr lang="en-US" sz="1400"/>
              <a:t>Categorical variables need to be transformed into numerical formats through encoding for machine learning algorithms.</a:t>
            </a:r>
          </a:p>
        </p:txBody>
      </p:sp>
    </p:spTree>
    <p:extLst>
      <p:ext uri="{BB962C8B-B14F-4D97-AF65-F5344CB8AC3E}">
        <p14:creationId xmlns:p14="http://schemas.microsoft.com/office/powerpoint/2010/main" val="1461541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83AC9-4A06-1C99-2079-D139CC6B1B32}"/>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Handling Missing and Inconsistent Data</a:t>
            </a:r>
          </a:p>
        </p:txBody>
      </p:sp>
      <p:pic>
        <p:nvPicPr>
          <p:cNvPr id="5" name="Content Placeholder 4" descr="Internet of Things Concept">
            <a:extLst>
              <a:ext uri="{FF2B5EF4-FFF2-40B4-BE49-F238E27FC236}">
                <a16:creationId xmlns:a16="http://schemas.microsoft.com/office/drawing/2014/main" id="{627052E8-A08B-4144-982A-CF54CB1F20FE}"/>
              </a:ext>
            </a:extLst>
          </p:cNvPr>
          <p:cNvPicPr>
            <a:picLocks noGrp="1" noChangeAspect="1"/>
          </p:cNvPicPr>
          <p:nvPr>
            <p:ph sz="half" idx="1"/>
          </p:nvPr>
        </p:nvPicPr>
        <p:blipFill>
          <a:blip r:embed="rId3"/>
          <a:srcRect r="3" b="1299"/>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7D6EDA56-A4EF-31C7-C2AA-B3409D1A59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t>Importance of Handling Missing Data</a:t>
            </a:r>
          </a:p>
          <a:p>
            <a:pPr marL="0" lvl="1" indent="0">
              <a:buNone/>
            </a:pPr>
            <a:r>
              <a:rPr lang="en-US" sz="1400"/>
              <a:t>Accurate analysis relies on effectively managing missing data to avoid biased results.</a:t>
            </a:r>
          </a:p>
          <a:p>
            <a:pPr marL="0" indent="0">
              <a:spcBef>
                <a:spcPts val="2500"/>
              </a:spcBef>
              <a:buNone/>
            </a:pPr>
            <a:r>
              <a:rPr lang="en-US" sz="1400" b="1"/>
              <a:t>Imputation Techniques</a:t>
            </a:r>
          </a:p>
          <a:p>
            <a:pPr marL="0" lvl="1" indent="0">
              <a:buNone/>
            </a:pPr>
            <a:r>
              <a:rPr lang="en-US" sz="1400"/>
              <a:t>Imputation methods fill in missing values, allowing for a complete dataset and more reliable analysis.</a:t>
            </a:r>
          </a:p>
          <a:p>
            <a:pPr marL="0" indent="0">
              <a:spcBef>
                <a:spcPts val="2500"/>
              </a:spcBef>
              <a:buNone/>
            </a:pPr>
            <a:r>
              <a:rPr lang="en-US" sz="1400" b="1"/>
              <a:t>Deletion Methods</a:t>
            </a:r>
          </a:p>
          <a:p>
            <a:pPr marL="0" lvl="1" indent="0">
              <a:buNone/>
            </a:pPr>
            <a:r>
              <a:rPr lang="en-US" sz="1400"/>
              <a:t>In some cases, deleting rows or columns with missing data may be necessary to maintain dataset integrity.</a:t>
            </a:r>
          </a:p>
          <a:p>
            <a:pPr marL="0" indent="0">
              <a:spcBef>
                <a:spcPts val="2500"/>
              </a:spcBef>
              <a:buNone/>
            </a:pPr>
            <a:r>
              <a:rPr lang="en-US" sz="1400" b="1"/>
              <a:t>Algorithms Handling Missing Values</a:t>
            </a:r>
          </a:p>
          <a:p>
            <a:pPr marL="0" lvl="1" indent="0">
              <a:buNone/>
            </a:pPr>
            <a:r>
              <a:rPr lang="en-US" sz="1400"/>
              <a:t>Certain algorithms are designed to handle missing values directly, making them valuable for robust analysis.</a:t>
            </a:r>
          </a:p>
        </p:txBody>
      </p:sp>
    </p:spTree>
    <p:extLst>
      <p:ext uri="{BB962C8B-B14F-4D97-AF65-F5344CB8AC3E}">
        <p14:creationId xmlns:p14="http://schemas.microsoft.com/office/powerpoint/2010/main" val="60377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FC0F529-46BD-59ED-D673-5CDC31F06242}"/>
              </a:ext>
            </a:extLst>
          </p:cNvPr>
          <p:cNvSpPr>
            <a:spLocks noGrp="1"/>
          </p:cNvSpPr>
          <p:nvPr>
            <p:ph type="ctrTitle"/>
          </p:nvPr>
        </p:nvSpPr>
        <p:spPr>
          <a:xfrm>
            <a:off x="277091" y="1814321"/>
            <a:ext cx="7772400" cy="4560920"/>
          </a:xfrm>
        </p:spPr>
        <p:txBody>
          <a:bodyPr anchor="b">
            <a:normAutofit/>
          </a:bodyPr>
          <a:lstStyle/>
          <a:p>
            <a:pPr algn="l"/>
            <a:r>
              <a:rPr lang="en-US" sz="7400"/>
              <a:t>Exploratory Data Analysis (EDA)</a:t>
            </a:r>
          </a:p>
        </p:txBody>
      </p:sp>
      <p:pic>
        <p:nvPicPr>
          <p:cNvPr id="4" name="Picture 3">
            <a:extLst>
              <a:ext uri="{FF2B5EF4-FFF2-40B4-BE49-F238E27FC236}">
                <a16:creationId xmlns:a16="http://schemas.microsoft.com/office/drawing/2014/main" id="{0D9F1312-3A1F-9BAA-3A0C-268934CF7B9C}"/>
              </a:ext>
            </a:extLst>
          </p:cNvPr>
          <p:cNvPicPr>
            <a:picLocks noChangeAspect="1"/>
          </p:cNvPicPr>
          <p:nvPr/>
        </p:nvPicPr>
        <p:blipFill>
          <a:blip r:embed="rId3"/>
          <a:srcRect l="2769" t="7943" b="7849"/>
          <a:stretch/>
        </p:blipFill>
        <p:spPr>
          <a:xfrm>
            <a:off x="10368783" y="265570"/>
            <a:ext cx="1557092" cy="461197"/>
          </a:xfrm>
          <a:prstGeom prst="rect">
            <a:avLst/>
          </a:prstGeom>
        </p:spPr>
      </p:pic>
    </p:spTree>
    <p:extLst>
      <p:ext uri="{BB962C8B-B14F-4D97-AF65-F5344CB8AC3E}">
        <p14:creationId xmlns:p14="http://schemas.microsoft.com/office/powerpoint/2010/main" val="12218461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9D882-C266-1FB7-1985-C27E142531E7}"/>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Descriptive Statistics and Data Visualization</a:t>
            </a:r>
          </a:p>
        </p:txBody>
      </p:sp>
      <p:pic>
        <p:nvPicPr>
          <p:cNvPr id="5" name="Content Placeholder 4" descr="3D graphs with AI technology">
            <a:extLst>
              <a:ext uri="{FF2B5EF4-FFF2-40B4-BE49-F238E27FC236}">
                <a16:creationId xmlns:a16="http://schemas.microsoft.com/office/drawing/2014/main" id="{545761D3-7FD2-4F7F-9552-1C7F3F123C54}"/>
              </a:ext>
            </a:extLst>
          </p:cNvPr>
          <p:cNvPicPr>
            <a:picLocks noGrp="1" noChangeAspect="1"/>
          </p:cNvPicPr>
          <p:nvPr>
            <p:ph sz="half" idx="1"/>
          </p:nvPr>
        </p:nvPicPr>
        <p:blipFill>
          <a:blip r:embed="rId3"/>
          <a:srcRect l="26761" r="28489"/>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CAD1E3B3-5BA0-7D26-BE2C-8CBD2C7805C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Central Tendency</a:t>
            </a:r>
          </a:p>
          <a:p>
            <a:pPr marL="0" lvl="1" indent="0">
              <a:buNone/>
            </a:pPr>
            <a:r>
              <a:rPr lang="en-US" sz="1400"/>
              <a:t>Central tendency measures the center of a dataset, indicating where the values tend to cluster. Common measures include mean, median, and mode.</a:t>
            </a:r>
          </a:p>
          <a:p>
            <a:pPr marL="0" indent="0">
              <a:spcBef>
                <a:spcPts val="2500"/>
              </a:spcBef>
              <a:buNone/>
            </a:pPr>
            <a:r>
              <a:rPr lang="en-US" sz="1400" b="1"/>
              <a:t>Dispersion</a:t>
            </a:r>
          </a:p>
          <a:p>
            <a:pPr marL="0" lvl="1" indent="0">
              <a:buNone/>
            </a:pPr>
            <a:r>
              <a:rPr lang="en-US" sz="1400"/>
              <a:t>Dispersion describes the spread of data points in a dataset, highlighting how much variation exists. Key measures include range, variance, and standard deviation.</a:t>
            </a:r>
          </a:p>
          <a:p>
            <a:pPr marL="0" indent="0">
              <a:spcBef>
                <a:spcPts val="2500"/>
              </a:spcBef>
              <a:buNone/>
            </a:pPr>
            <a:r>
              <a:rPr lang="en-US" sz="1400" b="1"/>
              <a:t>Data Visualization Techniques</a:t>
            </a:r>
          </a:p>
          <a:p>
            <a:pPr marL="0" lvl="1" indent="0">
              <a:buNone/>
            </a:pPr>
            <a:r>
              <a:rPr lang="en-US" sz="1400"/>
              <a:t>Visualization techniques such as histograms, box plots, and scatter plots facilitate better understanding of data distributions and relationships.</a:t>
            </a:r>
          </a:p>
        </p:txBody>
      </p:sp>
    </p:spTree>
    <p:extLst>
      <p:ext uri="{BB962C8B-B14F-4D97-AF65-F5344CB8AC3E}">
        <p14:creationId xmlns:p14="http://schemas.microsoft.com/office/powerpoint/2010/main" val="1810356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16B669C-1AEB-6AFD-F7A8-7AF5215E6038}"/>
              </a:ext>
            </a:extLst>
          </p:cNvPr>
          <p:cNvSpPr>
            <a:spLocks noGrp="1"/>
          </p:cNvSpPr>
          <p:nvPr>
            <p:ph type="title"/>
          </p:nvPr>
        </p:nvSpPr>
        <p:spPr>
          <a:xfrm>
            <a:off x="614679" y="548639"/>
            <a:ext cx="3977640" cy="5719640"/>
          </a:xfrm>
        </p:spPr>
        <p:txBody>
          <a:bodyPr anchor="t">
            <a:normAutofit/>
          </a:bodyPr>
          <a:lstStyle/>
          <a:p>
            <a:r>
              <a:rPr lang="en-US"/>
              <a:t>Analyzing Song Attributes (E.g., Tempo, Duration, Loudness)</a:t>
            </a:r>
          </a:p>
        </p:txBody>
      </p:sp>
      <p:graphicFrame>
        <p:nvGraphicFramePr>
          <p:cNvPr id="4" name="Content Placeholder 4">
            <a:extLst>
              <a:ext uri="{FF2B5EF4-FFF2-40B4-BE49-F238E27FC236}">
                <a16:creationId xmlns:a16="http://schemas.microsoft.com/office/drawing/2014/main" id="{6CA5B853-8AE4-4244-83CB-B2E98099EC29}"/>
              </a:ext>
            </a:extLst>
          </p:cNvPr>
          <p:cNvGraphicFramePr>
            <a:graphicFrameLocks noGrp="1"/>
          </p:cNvGraphicFramePr>
          <p:nvPr>
            <p:ph idx="1"/>
            <p:extLst>
              <p:ext uri="{D42A27DB-BD31-4B8C-83A1-F6EECF244321}">
                <p14:modId xmlns:p14="http://schemas.microsoft.com/office/powerpoint/2010/main" val="342684353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07039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96943-C0FB-6212-DDA2-283A0BBB331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Identifying Trends and Patterns in the Dataset</a:t>
            </a:r>
          </a:p>
        </p:txBody>
      </p:sp>
      <p:pic>
        <p:nvPicPr>
          <p:cNvPr id="5" name="Content Placeholder 4" descr="Stock Market, Exchange, Digital Data, Information Screen, Background">
            <a:extLst>
              <a:ext uri="{FF2B5EF4-FFF2-40B4-BE49-F238E27FC236}">
                <a16:creationId xmlns:a16="http://schemas.microsoft.com/office/drawing/2014/main" id="{771313FC-8129-475C-88F0-D082212634D1}"/>
              </a:ext>
            </a:extLst>
          </p:cNvPr>
          <p:cNvPicPr>
            <a:picLocks noGrp="1" noChangeAspect="1"/>
          </p:cNvPicPr>
          <p:nvPr>
            <p:ph sz="half" idx="1"/>
          </p:nvPr>
        </p:nvPicPr>
        <p:blipFill>
          <a:blip r:embed="rId3"/>
          <a:srcRect l="31185" r="21022"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F373DA7-10A2-2957-ED2F-95C31B654C9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Trends in Music Genres</a:t>
            </a:r>
          </a:p>
          <a:p>
            <a:pPr marL="0" lvl="1" indent="0">
              <a:buNone/>
            </a:pPr>
            <a:r>
              <a:rPr lang="en-US" sz="1400"/>
              <a:t>Analyzing the dataset reveals trends in the popularity of various music genres over different time periods. This insight is crucial for understanding audience preferences.</a:t>
            </a:r>
          </a:p>
          <a:p>
            <a:pPr marL="0" indent="0">
              <a:spcBef>
                <a:spcPts val="2500"/>
              </a:spcBef>
              <a:buNone/>
            </a:pPr>
            <a:r>
              <a:rPr lang="en-US" sz="1400" b="1"/>
              <a:t>Shifts in Musical Style</a:t>
            </a:r>
          </a:p>
          <a:p>
            <a:pPr marL="0" lvl="1" indent="0">
              <a:buNone/>
            </a:pPr>
            <a:r>
              <a:rPr lang="en-US" sz="1400"/>
              <a:t>The dataset allows us to observe shifts in musical styles, highlighting how artists innovate and adapt to changing tastes and cultural influences.</a:t>
            </a:r>
          </a:p>
          <a:p>
            <a:pPr marL="0" indent="0">
              <a:spcBef>
                <a:spcPts val="2500"/>
              </a:spcBef>
              <a:buNone/>
            </a:pPr>
            <a:r>
              <a:rPr lang="en-US" sz="1400" b="1"/>
              <a:t>Insights for Stakeholders</a:t>
            </a:r>
          </a:p>
          <a:p>
            <a:pPr marL="0" lvl="1" indent="0">
              <a:buNone/>
            </a:pPr>
            <a:r>
              <a:rPr lang="en-US" sz="1400"/>
              <a:t>Identifying these trends provides valuable insights for artists, labels, and industry stakeholders, helping them make informed decisions in their strategies.</a:t>
            </a:r>
          </a:p>
        </p:txBody>
      </p:sp>
    </p:spTree>
    <p:extLst>
      <p:ext uri="{BB962C8B-B14F-4D97-AF65-F5344CB8AC3E}">
        <p14:creationId xmlns:p14="http://schemas.microsoft.com/office/powerpoint/2010/main" val="1262508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46216F9-379B-E5C9-3033-21294E9DC7E4}"/>
              </a:ext>
            </a:extLst>
          </p:cNvPr>
          <p:cNvSpPr>
            <a:spLocks noGrp="1"/>
          </p:cNvSpPr>
          <p:nvPr>
            <p:ph type="ctrTitle"/>
          </p:nvPr>
        </p:nvSpPr>
        <p:spPr>
          <a:xfrm>
            <a:off x="277090" y="1844475"/>
            <a:ext cx="8339171" cy="4530766"/>
          </a:xfrm>
        </p:spPr>
        <p:txBody>
          <a:bodyPr anchor="b">
            <a:normAutofit fontScale="90000"/>
          </a:bodyPr>
          <a:lstStyle/>
          <a:p>
            <a:pPr algn="l"/>
            <a:r>
              <a:rPr lang="en-US" sz="7400" dirty="0"/>
              <a:t>Advanced Data Analysis Techniques: </a:t>
            </a:r>
            <a:br>
              <a:rPr lang="en-US" sz="7400" dirty="0"/>
            </a:br>
            <a:r>
              <a:rPr lang="en-US" sz="7400" dirty="0"/>
              <a:t>K-Means Clustering</a:t>
            </a:r>
          </a:p>
        </p:txBody>
      </p:sp>
      <p:pic>
        <p:nvPicPr>
          <p:cNvPr id="4" name="Picture 3">
            <a:extLst>
              <a:ext uri="{FF2B5EF4-FFF2-40B4-BE49-F238E27FC236}">
                <a16:creationId xmlns:a16="http://schemas.microsoft.com/office/drawing/2014/main" id="{3D054493-D743-4DC4-AAE5-3538515D51AF}"/>
              </a:ext>
            </a:extLst>
          </p:cNvPr>
          <p:cNvPicPr>
            <a:picLocks noChangeAspect="1"/>
          </p:cNvPicPr>
          <p:nvPr/>
        </p:nvPicPr>
        <p:blipFill>
          <a:blip r:embed="rId3"/>
          <a:srcRect l="2769" t="7943" b="7849"/>
          <a:stretch/>
        </p:blipFill>
        <p:spPr>
          <a:xfrm>
            <a:off x="10368783" y="265570"/>
            <a:ext cx="1557092" cy="461197"/>
          </a:xfrm>
          <a:prstGeom prst="rect">
            <a:avLst/>
          </a:prstGeom>
        </p:spPr>
      </p:pic>
    </p:spTree>
    <p:extLst>
      <p:ext uri="{BB962C8B-B14F-4D97-AF65-F5344CB8AC3E}">
        <p14:creationId xmlns:p14="http://schemas.microsoft.com/office/powerpoint/2010/main" val="2678531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EDDAF4C-ED69-C653-455E-906703A64B19}"/>
              </a:ext>
            </a:extLst>
          </p:cNvPr>
          <p:cNvSpPr>
            <a:spLocks noGrp="1"/>
          </p:cNvSpPr>
          <p:nvPr>
            <p:ph type="title"/>
          </p:nvPr>
        </p:nvSpPr>
        <p:spPr>
          <a:xfrm>
            <a:off x="614679" y="548639"/>
            <a:ext cx="3977640" cy="5719640"/>
          </a:xfrm>
        </p:spPr>
        <p:txBody>
          <a:bodyPr anchor="t">
            <a:normAutofit/>
          </a:bodyPr>
          <a:lstStyle/>
          <a:p>
            <a:r>
              <a:rPr lang="en-US"/>
              <a:t>Clustering and Classification Methods</a:t>
            </a:r>
          </a:p>
        </p:txBody>
      </p:sp>
      <p:graphicFrame>
        <p:nvGraphicFramePr>
          <p:cNvPr id="4" name="Content Placeholder 4">
            <a:extLst>
              <a:ext uri="{FF2B5EF4-FFF2-40B4-BE49-F238E27FC236}">
                <a16:creationId xmlns:a16="http://schemas.microsoft.com/office/drawing/2014/main" id="{E224E7ED-3219-4F5E-9535-7087B90EBA2B}"/>
              </a:ext>
            </a:extLst>
          </p:cNvPr>
          <p:cNvGraphicFramePr>
            <a:graphicFrameLocks noGrp="1"/>
          </p:cNvGraphicFramePr>
          <p:nvPr>
            <p:ph idx="1"/>
            <p:extLst>
              <p:ext uri="{D42A27DB-BD31-4B8C-83A1-F6EECF244321}">
                <p14:modId xmlns:p14="http://schemas.microsoft.com/office/powerpoint/2010/main" val="57112266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28141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21BFF-6F5D-3DB9-BBC8-B84A022DC641}"/>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Predictive Modeling and Regression Analysis</a:t>
            </a:r>
          </a:p>
        </p:txBody>
      </p:sp>
      <p:sp>
        <p:nvSpPr>
          <p:cNvPr id="4" name="Content Placeholder 3">
            <a:extLst>
              <a:ext uri="{FF2B5EF4-FFF2-40B4-BE49-F238E27FC236}">
                <a16:creationId xmlns:a16="http://schemas.microsoft.com/office/drawing/2014/main" id="{3FAC9F54-E7D9-E280-1C56-424AEC8EDA4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Predictive Modeling Techniques</a:t>
            </a:r>
          </a:p>
          <a:p>
            <a:pPr marL="0" lvl="1" indent="0">
              <a:buNone/>
            </a:pPr>
            <a:r>
              <a:rPr lang="en-US" sz="1400"/>
              <a:t>Predictive modeling techniques enable us to forecast outcomes by analyzing relationships between input features and target variables.</a:t>
            </a:r>
          </a:p>
          <a:p>
            <a:pPr marL="0" indent="0">
              <a:spcBef>
                <a:spcPts val="2500"/>
              </a:spcBef>
              <a:buNone/>
            </a:pPr>
            <a:r>
              <a:rPr lang="en-US" sz="1400" b="1"/>
              <a:t>Linear Regression</a:t>
            </a:r>
          </a:p>
          <a:p>
            <a:pPr marL="0" lvl="1" indent="0">
              <a:buNone/>
            </a:pPr>
            <a:r>
              <a:rPr lang="en-US" sz="1400"/>
              <a:t>Linear regression is a widely used method for predicting trends based on the relationship between variables.</a:t>
            </a:r>
          </a:p>
          <a:p>
            <a:pPr marL="0" indent="0">
              <a:spcBef>
                <a:spcPts val="2500"/>
              </a:spcBef>
              <a:buNone/>
            </a:pPr>
            <a:r>
              <a:rPr lang="en-US" sz="1400" b="1"/>
              <a:t>Applications in Trends</a:t>
            </a:r>
          </a:p>
          <a:p>
            <a:pPr marL="0" lvl="1" indent="0">
              <a:buNone/>
            </a:pPr>
            <a:r>
              <a:rPr lang="en-US" sz="1400"/>
              <a:t>These models can be applied to various fields, such as predicting song popularity or other significant trends.</a:t>
            </a:r>
          </a:p>
        </p:txBody>
      </p:sp>
      <p:pic>
        <p:nvPicPr>
          <p:cNvPr id="5" name="Content Placeholder 4" descr="Business statistics concept: creative graph made of tubes and balls">
            <a:extLst>
              <a:ext uri="{FF2B5EF4-FFF2-40B4-BE49-F238E27FC236}">
                <a16:creationId xmlns:a16="http://schemas.microsoft.com/office/drawing/2014/main" id="{980F515F-88EA-409C-B5CB-AA0009F40241}"/>
              </a:ext>
            </a:extLst>
          </p:cNvPr>
          <p:cNvPicPr>
            <a:picLocks noGrp="1" noChangeAspect="1"/>
          </p:cNvPicPr>
          <p:nvPr>
            <p:ph sz="half" idx="1"/>
          </p:nvPr>
        </p:nvPicPr>
        <p:blipFill>
          <a:blip r:embed="rId3"/>
          <a:srcRect l="22911" r="29918" b="-1"/>
          <a:stretch/>
        </p:blipFill>
        <p:spPr>
          <a:xfrm>
            <a:off x="7345680" y="10"/>
            <a:ext cx="4846320" cy="6857990"/>
          </a:xfrm>
          <a:prstGeom prst="rect">
            <a:avLst/>
          </a:prstGeom>
        </p:spPr>
      </p:pic>
    </p:spTree>
    <p:extLst>
      <p:ext uri="{BB962C8B-B14F-4D97-AF65-F5344CB8AC3E}">
        <p14:creationId xmlns:p14="http://schemas.microsoft.com/office/powerpoint/2010/main" val="1407471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598A1-50DD-DB73-6F99-13DB604DD8F1}"/>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Dimensionality Reduction Techniques</a:t>
            </a:r>
          </a:p>
        </p:txBody>
      </p:sp>
      <p:sp>
        <p:nvSpPr>
          <p:cNvPr id="4" name="Content Placeholder 3">
            <a:extLst>
              <a:ext uri="{FF2B5EF4-FFF2-40B4-BE49-F238E27FC236}">
                <a16:creationId xmlns:a16="http://schemas.microsoft.com/office/drawing/2014/main" id="{27DEE7E4-1EED-7170-5B5F-DC5623FF46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What is Dimensionality Reduction?</a:t>
            </a:r>
          </a:p>
          <a:p>
            <a:pPr marL="0" lvl="1" indent="0">
              <a:buNone/>
            </a:pPr>
            <a:r>
              <a:rPr lang="en-US" sz="1400"/>
              <a:t>Dimensionality reduction is a process that reduces the number of variables in a dataset while retaining its essential information.</a:t>
            </a:r>
          </a:p>
          <a:p>
            <a:pPr marL="0" indent="0">
              <a:spcBef>
                <a:spcPts val="2500"/>
              </a:spcBef>
              <a:buNone/>
            </a:pPr>
            <a:r>
              <a:rPr lang="en-US" sz="1400" b="1"/>
              <a:t>Benefits of PCA</a:t>
            </a:r>
          </a:p>
          <a:p>
            <a:pPr marL="0" lvl="1" indent="0">
              <a:buNone/>
            </a:pPr>
            <a:r>
              <a:rPr lang="en-US" sz="1400"/>
              <a:t>Principal Component Analysis (PCA) simplifies complex datasets, improves model performance, and enhances data visualization.</a:t>
            </a:r>
          </a:p>
          <a:p>
            <a:pPr marL="0" indent="0">
              <a:spcBef>
                <a:spcPts val="2500"/>
              </a:spcBef>
              <a:buNone/>
            </a:pPr>
            <a:r>
              <a:rPr lang="en-US" sz="1400" b="1"/>
              <a:t>Improved Visualization</a:t>
            </a:r>
          </a:p>
          <a:p>
            <a:pPr marL="0" lvl="1" indent="0">
              <a:buNone/>
            </a:pPr>
            <a:r>
              <a:rPr lang="en-US" sz="1400"/>
              <a:t>By reducing dimensions, data can be visualized more effectively, allowing for better insights and interpretations.</a:t>
            </a:r>
          </a:p>
        </p:txBody>
      </p:sp>
      <p:pic>
        <p:nvPicPr>
          <p:cNvPr id="5" name="Content Placeholder 4" descr="Futuristic Holographic Terrain environment, geomorphology, topography and digital data telemetry information display motion graphic user interface head up display screen">
            <a:extLst>
              <a:ext uri="{FF2B5EF4-FFF2-40B4-BE49-F238E27FC236}">
                <a16:creationId xmlns:a16="http://schemas.microsoft.com/office/drawing/2014/main" id="{FAFAD9EE-0F28-47AC-85BB-BD3D3CA8A0D6}"/>
              </a:ext>
            </a:extLst>
          </p:cNvPr>
          <p:cNvPicPr>
            <a:picLocks noGrp="1" noChangeAspect="1"/>
          </p:cNvPicPr>
          <p:nvPr>
            <p:ph sz="half" idx="1"/>
          </p:nvPr>
        </p:nvPicPr>
        <p:blipFill>
          <a:blip r:embed="rId3"/>
          <a:srcRect l="30757" r="29493"/>
          <a:stretch/>
        </p:blipFill>
        <p:spPr>
          <a:xfrm>
            <a:off x="7345680" y="10"/>
            <a:ext cx="4846320" cy="6857990"/>
          </a:xfrm>
          <a:prstGeom prst="rect">
            <a:avLst/>
          </a:prstGeom>
        </p:spPr>
      </p:pic>
    </p:spTree>
    <p:extLst>
      <p:ext uri="{BB962C8B-B14F-4D97-AF65-F5344CB8AC3E}">
        <p14:creationId xmlns:p14="http://schemas.microsoft.com/office/powerpoint/2010/main" val="219513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6A312-8635-CAC8-A0D8-C33E0E86BE00}"/>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Agenda Overview</a:t>
            </a:r>
          </a:p>
        </p:txBody>
      </p:sp>
      <p:sp>
        <p:nvSpPr>
          <p:cNvPr id="4" name="Content Placeholder 3">
            <a:extLst>
              <a:ext uri="{FF2B5EF4-FFF2-40B4-BE49-F238E27FC236}">
                <a16:creationId xmlns:a16="http://schemas.microsoft.com/office/drawing/2014/main" id="{531CEF13-2D60-DBEE-1461-A117E03AA7A0}"/>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r>
              <a:rPr lang="en-US" sz="1800" dirty="0"/>
              <a:t>Introduction to the Million Song Dataset</a:t>
            </a:r>
          </a:p>
          <a:p>
            <a:r>
              <a:rPr lang="en-US" sz="1800" dirty="0"/>
              <a:t>Data Collection and Preprocessing</a:t>
            </a:r>
          </a:p>
          <a:p>
            <a:r>
              <a:rPr lang="en-US" sz="1800" dirty="0"/>
              <a:t>Exploratory Data Analysis (EDA)</a:t>
            </a:r>
          </a:p>
          <a:p>
            <a:r>
              <a:rPr lang="en-US" sz="1800" dirty="0"/>
              <a:t>Advanced Data Analysis Techniques</a:t>
            </a:r>
          </a:p>
          <a:p>
            <a:r>
              <a:rPr lang="en-US" sz="1800" dirty="0"/>
              <a:t>Results and Insights</a:t>
            </a:r>
          </a:p>
          <a:p>
            <a:r>
              <a:rPr lang="en-US" sz="1800" dirty="0"/>
              <a:t>Conclusion and Future Work</a:t>
            </a:r>
          </a:p>
        </p:txBody>
      </p:sp>
      <p:pic>
        <p:nvPicPr>
          <p:cNvPr id="13" name="Picture 2">
            <a:extLst>
              <a:ext uri="{FF2B5EF4-FFF2-40B4-BE49-F238E27FC236}">
                <a16:creationId xmlns:a16="http://schemas.microsoft.com/office/drawing/2014/main" id="{034BFA05-7B5A-4341-4C29-25D51E573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03504"/>
            <a:ext cx="5512963" cy="551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56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C9BFB38-8214-C93E-4FDA-F95A987A574F}"/>
              </a:ext>
            </a:extLst>
          </p:cNvPr>
          <p:cNvSpPr>
            <a:spLocks noGrp="1"/>
          </p:cNvSpPr>
          <p:nvPr>
            <p:ph type="ctrTitle"/>
          </p:nvPr>
        </p:nvSpPr>
        <p:spPr>
          <a:xfrm>
            <a:off x="277091" y="1814321"/>
            <a:ext cx="7772400" cy="4560920"/>
          </a:xfrm>
        </p:spPr>
        <p:txBody>
          <a:bodyPr anchor="b">
            <a:normAutofit/>
          </a:bodyPr>
          <a:lstStyle/>
          <a:p>
            <a:pPr algn="l"/>
            <a:r>
              <a:rPr lang="en-US" sz="7400"/>
              <a:t>Results and Insights</a:t>
            </a:r>
          </a:p>
        </p:txBody>
      </p:sp>
      <p:pic>
        <p:nvPicPr>
          <p:cNvPr id="4" name="Picture 3">
            <a:extLst>
              <a:ext uri="{FF2B5EF4-FFF2-40B4-BE49-F238E27FC236}">
                <a16:creationId xmlns:a16="http://schemas.microsoft.com/office/drawing/2014/main" id="{BEAB59B0-D34F-8943-4A82-5AE68BBED32C}"/>
              </a:ext>
            </a:extLst>
          </p:cNvPr>
          <p:cNvPicPr>
            <a:picLocks noChangeAspect="1"/>
          </p:cNvPicPr>
          <p:nvPr/>
        </p:nvPicPr>
        <p:blipFill>
          <a:blip r:embed="rId3"/>
          <a:srcRect l="2769" t="7943" b="7849"/>
          <a:stretch/>
        </p:blipFill>
        <p:spPr>
          <a:xfrm>
            <a:off x="10368783" y="265570"/>
            <a:ext cx="1557092" cy="461197"/>
          </a:xfrm>
          <a:prstGeom prst="rect">
            <a:avLst/>
          </a:prstGeom>
        </p:spPr>
      </p:pic>
    </p:spTree>
    <p:extLst>
      <p:ext uri="{BB962C8B-B14F-4D97-AF65-F5344CB8AC3E}">
        <p14:creationId xmlns:p14="http://schemas.microsoft.com/office/powerpoint/2010/main" val="6715983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E55AF-9A5D-5A05-9002-27F07E76637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Key Findings From the Analysis</a:t>
            </a:r>
          </a:p>
        </p:txBody>
      </p:sp>
      <p:sp>
        <p:nvSpPr>
          <p:cNvPr id="4" name="Content Placeholder 3">
            <a:extLst>
              <a:ext uri="{FF2B5EF4-FFF2-40B4-BE49-F238E27FC236}">
                <a16:creationId xmlns:a16="http://schemas.microsoft.com/office/drawing/2014/main" id="{D02427F5-8570-26BA-8424-D84B44225B4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Trends in Music Preferences</a:t>
            </a:r>
          </a:p>
          <a:p>
            <a:pPr marL="0" lvl="1" indent="0">
              <a:buNone/>
            </a:pPr>
            <a:r>
              <a:rPr lang="en-US" sz="1400"/>
              <a:t>The analysis highlighted significant trends in music preferences, showcasing shifts in what listeners enjoy over time.</a:t>
            </a:r>
          </a:p>
          <a:p>
            <a:pPr marL="0" indent="0">
              <a:spcBef>
                <a:spcPts val="2500"/>
              </a:spcBef>
              <a:buNone/>
            </a:pPr>
            <a:r>
              <a:rPr lang="en-US" sz="1400" b="1"/>
              <a:t>Genre Popularity Shifts</a:t>
            </a:r>
          </a:p>
          <a:p>
            <a:pPr marL="0" lvl="1" indent="0">
              <a:buNone/>
            </a:pPr>
            <a:r>
              <a:rPr lang="en-US" sz="1400"/>
              <a:t>Notable shifts in genre popularity were identified, indicating changing tastes among music listeners in recent years.</a:t>
            </a:r>
          </a:p>
          <a:p>
            <a:pPr marL="0" indent="0">
              <a:spcBef>
                <a:spcPts val="2500"/>
              </a:spcBef>
              <a:buNone/>
            </a:pPr>
            <a:r>
              <a:rPr lang="en-US" sz="1400" b="1"/>
              <a:t>Song Attributes Correlation</a:t>
            </a:r>
          </a:p>
          <a:p>
            <a:pPr marL="0" lvl="1" indent="0">
              <a:buNone/>
            </a:pPr>
            <a:r>
              <a:rPr lang="en-US" sz="1400"/>
              <a:t>The analysis found correlations between various song attributes and listener engagement, informing future music production.</a:t>
            </a:r>
          </a:p>
        </p:txBody>
      </p:sp>
      <p:pic>
        <p:nvPicPr>
          <p:cNvPr id="5" name="Content Placeholder 4" descr="Shot of a businessman looking thoughtfully at a graph against a white background">
            <a:extLst>
              <a:ext uri="{FF2B5EF4-FFF2-40B4-BE49-F238E27FC236}">
                <a16:creationId xmlns:a16="http://schemas.microsoft.com/office/drawing/2014/main" id="{0C208889-94DB-4346-967A-D40D2EBE9C84}"/>
              </a:ext>
            </a:extLst>
          </p:cNvPr>
          <p:cNvPicPr>
            <a:picLocks noGrp="1" noChangeAspect="1"/>
          </p:cNvPicPr>
          <p:nvPr>
            <p:ph sz="half" idx="1"/>
          </p:nvPr>
        </p:nvPicPr>
        <p:blipFill>
          <a:blip r:embed="rId3"/>
          <a:srcRect r="52829" b="-1"/>
          <a:stretch/>
        </p:blipFill>
        <p:spPr>
          <a:xfrm>
            <a:off x="7345680" y="10"/>
            <a:ext cx="4846320" cy="6857990"/>
          </a:xfrm>
          <a:prstGeom prst="rect">
            <a:avLst/>
          </a:prstGeom>
        </p:spPr>
      </p:pic>
    </p:spTree>
    <p:extLst>
      <p:ext uri="{BB962C8B-B14F-4D97-AF65-F5344CB8AC3E}">
        <p14:creationId xmlns:p14="http://schemas.microsoft.com/office/powerpoint/2010/main" val="2858445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1AF8E1-2FD2-AC06-1910-A88D31BB6245}"/>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Implications for the Music Industry</a:t>
            </a:r>
          </a:p>
        </p:txBody>
      </p:sp>
      <p:sp>
        <p:nvSpPr>
          <p:cNvPr id="4" name="Content Placeholder 3">
            <a:extLst>
              <a:ext uri="{FF2B5EF4-FFF2-40B4-BE49-F238E27FC236}">
                <a16:creationId xmlns:a16="http://schemas.microsoft.com/office/drawing/2014/main" id="{C290B70B-73EA-C32E-D87D-BE141DBE61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Informed Decision-Making</a:t>
            </a:r>
          </a:p>
          <a:p>
            <a:pPr marL="0" lvl="1" indent="0">
              <a:buNone/>
            </a:pPr>
            <a:r>
              <a:rPr lang="en-US" sz="1400"/>
              <a:t>Producers and artists can utilize insights to make informed decisions regarding music production and marketing strategies.</a:t>
            </a:r>
          </a:p>
          <a:p>
            <a:pPr marL="0" indent="0">
              <a:spcBef>
                <a:spcPts val="2500"/>
              </a:spcBef>
              <a:buNone/>
            </a:pPr>
            <a:r>
              <a:rPr lang="en-US" sz="1400" b="1"/>
              <a:t>Current Trends</a:t>
            </a:r>
          </a:p>
          <a:p>
            <a:pPr marL="0" lvl="1" indent="0">
              <a:buNone/>
            </a:pPr>
            <a:r>
              <a:rPr lang="en-US" sz="1400"/>
              <a:t>Understanding current trends in music helps stakeholders adapt and thrive in the evolving music landscape.</a:t>
            </a:r>
          </a:p>
          <a:p>
            <a:pPr marL="0" indent="0">
              <a:spcBef>
                <a:spcPts val="2500"/>
              </a:spcBef>
              <a:buNone/>
            </a:pPr>
            <a:r>
              <a:rPr lang="en-US" sz="1400" b="1"/>
              <a:t>Consumer Preferences</a:t>
            </a:r>
          </a:p>
          <a:p>
            <a:pPr marL="0" lvl="1" indent="0">
              <a:buNone/>
            </a:pPr>
            <a:r>
              <a:rPr lang="en-US" sz="1400"/>
              <a:t>Insights into consumer preferences allow artists and marketers to tailor their efforts to meet audience demands.</a:t>
            </a:r>
          </a:p>
        </p:txBody>
      </p:sp>
      <p:pic>
        <p:nvPicPr>
          <p:cNvPr id="5" name="Content Placeholder 4" descr="Overhead image of a young woman working in his home made apartment studio. Composing music, writing texts, doing a freelance job. Close up image, showing different hardware equipment, writing and music keyboards connected to different computer units.">
            <a:extLst>
              <a:ext uri="{FF2B5EF4-FFF2-40B4-BE49-F238E27FC236}">
                <a16:creationId xmlns:a16="http://schemas.microsoft.com/office/drawing/2014/main" id="{C7D297FC-F9E7-497F-AB69-5EBDA3E22C1F}"/>
              </a:ext>
            </a:extLst>
          </p:cNvPr>
          <p:cNvPicPr>
            <a:picLocks noGrp="1" noChangeAspect="1"/>
          </p:cNvPicPr>
          <p:nvPr>
            <p:ph sz="half" idx="1"/>
          </p:nvPr>
        </p:nvPicPr>
        <p:blipFill>
          <a:blip r:embed="rId3"/>
          <a:srcRect l="23358" r="29472" b="-1"/>
          <a:stretch/>
        </p:blipFill>
        <p:spPr>
          <a:xfrm>
            <a:off x="7345680" y="10"/>
            <a:ext cx="4846320" cy="6857990"/>
          </a:xfrm>
          <a:prstGeom prst="rect">
            <a:avLst/>
          </a:prstGeom>
        </p:spPr>
      </p:pic>
    </p:spTree>
    <p:extLst>
      <p:ext uri="{BB962C8B-B14F-4D97-AF65-F5344CB8AC3E}">
        <p14:creationId xmlns:p14="http://schemas.microsoft.com/office/powerpoint/2010/main" val="233718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D00F8-A8C7-3914-167F-5276702B919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Limitations and Challenges Faced</a:t>
            </a:r>
          </a:p>
        </p:txBody>
      </p:sp>
      <p:pic>
        <p:nvPicPr>
          <p:cNvPr id="5" name="Content Placeholder 4" descr="Shot of a businessman holding on to a bunch of cryptocurrency balloons on top of a graph against a white background">
            <a:extLst>
              <a:ext uri="{FF2B5EF4-FFF2-40B4-BE49-F238E27FC236}">
                <a16:creationId xmlns:a16="http://schemas.microsoft.com/office/drawing/2014/main" id="{DD39E7EF-5E17-414E-BCC1-644EC4F3846B}"/>
              </a:ext>
            </a:extLst>
          </p:cNvPr>
          <p:cNvPicPr>
            <a:picLocks noGrp="1" noChangeAspect="1"/>
          </p:cNvPicPr>
          <p:nvPr>
            <p:ph sz="half" idx="1"/>
          </p:nvPr>
        </p:nvPicPr>
        <p:blipFill>
          <a:blip r:embed="rId3"/>
          <a:srcRect l="38159" r="444"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DB4A73B1-874F-565F-F585-90EB27D65A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Data Quality Issues</a:t>
            </a:r>
          </a:p>
          <a:p>
            <a:pPr marL="0" lvl="1" indent="0">
              <a:buNone/>
            </a:pPr>
            <a:r>
              <a:rPr lang="en-US" sz="1400"/>
              <a:t>The analysis encountered significant data quality issues that affected the reliability of the insights obtained.</a:t>
            </a:r>
          </a:p>
          <a:p>
            <a:pPr marL="0" indent="0">
              <a:spcBef>
                <a:spcPts val="2500"/>
              </a:spcBef>
              <a:buNone/>
            </a:pPr>
            <a:r>
              <a:rPr lang="en-US" sz="1400" b="1"/>
              <a:t>Computational Constraints</a:t>
            </a:r>
          </a:p>
          <a:p>
            <a:pPr marL="0" lvl="1" indent="0">
              <a:buNone/>
            </a:pPr>
            <a:r>
              <a:rPr lang="en-US" sz="1400"/>
              <a:t>Computational limitations hindered the analysis process, affecting the speed and efficiency of data processing.</a:t>
            </a:r>
          </a:p>
          <a:p>
            <a:pPr marL="0" indent="0">
              <a:spcBef>
                <a:spcPts val="2500"/>
              </a:spcBef>
              <a:buNone/>
            </a:pPr>
            <a:r>
              <a:rPr lang="en-US" sz="1400" b="1"/>
              <a:t>Future Research Considerations</a:t>
            </a:r>
          </a:p>
          <a:p>
            <a:pPr marL="0" lvl="1" indent="0">
              <a:buNone/>
            </a:pPr>
            <a:r>
              <a:rPr lang="en-US" sz="1400"/>
              <a:t>Acknowledging these challenges is crucial for guiding future research and improving analysis methodologies.</a:t>
            </a:r>
          </a:p>
        </p:txBody>
      </p:sp>
    </p:spTree>
    <p:extLst>
      <p:ext uri="{BB962C8B-B14F-4D97-AF65-F5344CB8AC3E}">
        <p14:creationId xmlns:p14="http://schemas.microsoft.com/office/powerpoint/2010/main" val="117794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66D5EE0-F0EF-9630-4DC3-F3EA9E4E692B}"/>
              </a:ext>
            </a:extLst>
          </p:cNvPr>
          <p:cNvSpPr>
            <a:spLocks noGrp="1"/>
          </p:cNvSpPr>
          <p:nvPr>
            <p:ph type="ctrTitle"/>
          </p:nvPr>
        </p:nvSpPr>
        <p:spPr>
          <a:xfrm>
            <a:off x="277091" y="1814321"/>
            <a:ext cx="7772400" cy="4560920"/>
          </a:xfrm>
        </p:spPr>
        <p:txBody>
          <a:bodyPr anchor="b">
            <a:normAutofit/>
          </a:bodyPr>
          <a:lstStyle/>
          <a:p>
            <a:pPr algn="l"/>
            <a:r>
              <a:rPr lang="en-US" sz="7400" dirty="0"/>
              <a:t>Introduction to the Million Song Dataset and our Project</a:t>
            </a:r>
          </a:p>
        </p:txBody>
      </p:sp>
      <p:pic>
        <p:nvPicPr>
          <p:cNvPr id="3" name="Picture 2">
            <a:extLst>
              <a:ext uri="{FF2B5EF4-FFF2-40B4-BE49-F238E27FC236}">
                <a16:creationId xmlns:a16="http://schemas.microsoft.com/office/drawing/2014/main" id="{0093FA95-1A61-B8A6-EB91-FAFBBCE934C2}"/>
              </a:ext>
            </a:extLst>
          </p:cNvPr>
          <p:cNvPicPr>
            <a:picLocks noChangeAspect="1"/>
          </p:cNvPicPr>
          <p:nvPr/>
        </p:nvPicPr>
        <p:blipFill>
          <a:blip r:embed="rId3"/>
          <a:srcRect l="2769" t="7943" b="7849"/>
          <a:stretch/>
        </p:blipFill>
        <p:spPr>
          <a:xfrm>
            <a:off x="10368783" y="265570"/>
            <a:ext cx="1557092" cy="461197"/>
          </a:xfrm>
          <a:prstGeom prst="rect">
            <a:avLst/>
          </a:prstGeom>
        </p:spPr>
      </p:pic>
    </p:spTree>
    <p:extLst>
      <p:ext uri="{BB962C8B-B14F-4D97-AF65-F5344CB8AC3E}">
        <p14:creationId xmlns:p14="http://schemas.microsoft.com/office/powerpoint/2010/main" val="1144928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7E4844-6A5A-1C04-7471-6BA7BCA05067}"/>
              </a:ext>
            </a:extLst>
          </p:cNvPr>
          <p:cNvSpPr>
            <a:spLocks noGrp="1"/>
          </p:cNvSpPr>
          <p:nvPr>
            <p:ph type="title"/>
          </p:nvPr>
        </p:nvSpPr>
        <p:spPr>
          <a:xfrm>
            <a:off x="451676"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Overview of the Million Songs Dataset (MSD)</a:t>
            </a:r>
          </a:p>
        </p:txBody>
      </p:sp>
      <p:pic>
        <p:nvPicPr>
          <p:cNvPr id="5" name="Content Placeholder 4" descr="Sound waves and bars with gradient red and blue colour">
            <a:extLst>
              <a:ext uri="{FF2B5EF4-FFF2-40B4-BE49-F238E27FC236}">
                <a16:creationId xmlns:a16="http://schemas.microsoft.com/office/drawing/2014/main" id="{E4444DA9-08C8-4B15-B98E-53470BFB1DBC}"/>
              </a:ext>
            </a:extLst>
          </p:cNvPr>
          <p:cNvPicPr>
            <a:picLocks noGrp="1" noChangeAspect="1"/>
          </p:cNvPicPr>
          <p:nvPr>
            <p:ph sz="half" idx="1"/>
          </p:nvPr>
        </p:nvPicPr>
        <p:blipFill>
          <a:blip r:embed="rId3"/>
          <a:srcRect r="3" b="1299"/>
          <a:stretch/>
        </p:blipFill>
        <p:spPr>
          <a:xfrm>
            <a:off x="552642" y="723119"/>
            <a:ext cx="4680637" cy="3083858"/>
          </a:xfrm>
          <a:prstGeom prst="rect">
            <a:avLst/>
          </a:prstGeom>
        </p:spPr>
      </p:pic>
      <p:sp>
        <p:nvSpPr>
          <p:cNvPr id="4" name="Content Placeholder 3">
            <a:extLst>
              <a:ext uri="{FF2B5EF4-FFF2-40B4-BE49-F238E27FC236}">
                <a16:creationId xmlns:a16="http://schemas.microsoft.com/office/drawing/2014/main" id="{E1386A1A-C44B-060C-57E2-DDA31215AAB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02075" y="548639"/>
            <a:ext cx="6077277" cy="5796301"/>
          </a:xfrm>
        </p:spPr>
        <p:txBody>
          <a:bodyPr>
            <a:normAutofit fontScale="92500" lnSpcReduction="10000"/>
          </a:bodyPr>
          <a:lstStyle/>
          <a:p>
            <a:pPr marL="0" indent="0">
              <a:spcBef>
                <a:spcPts val="2500"/>
              </a:spcBef>
              <a:buNone/>
            </a:pPr>
            <a:r>
              <a:rPr lang="en-US" sz="1400" b="1" dirty="0"/>
              <a:t>MSD Overview</a:t>
            </a:r>
          </a:p>
          <a:p>
            <a:pPr>
              <a:spcBef>
                <a:spcPts val="500"/>
              </a:spcBef>
            </a:pPr>
            <a:r>
              <a:rPr lang="en-US" sz="1400" dirty="0"/>
              <a:t>A </a:t>
            </a:r>
            <a:r>
              <a:rPr lang="en-US" sz="1400" b="1" dirty="0"/>
              <a:t>280 GB</a:t>
            </a:r>
            <a:r>
              <a:rPr lang="en-US" sz="1400" dirty="0"/>
              <a:t> collection of metadata and audio features for one million popular music tracks from 1920-2010</a:t>
            </a:r>
          </a:p>
          <a:p>
            <a:pPr>
              <a:spcBef>
                <a:spcPts val="500"/>
              </a:spcBef>
            </a:pPr>
            <a:r>
              <a:rPr lang="en-US" sz="1400" dirty="0"/>
              <a:t>Consists of text-based metadata and audio features and does not include raw audio bytes</a:t>
            </a:r>
          </a:p>
          <a:p>
            <a:pPr marL="0" indent="0">
              <a:spcBef>
                <a:spcPts val="2500"/>
              </a:spcBef>
              <a:buNone/>
            </a:pPr>
            <a:r>
              <a:rPr lang="en-US" sz="1400" b="1" dirty="0"/>
              <a:t>Core Dataset Features</a:t>
            </a:r>
          </a:p>
          <a:p>
            <a:pPr marL="0" indent="0">
              <a:spcBef>
                <a:spcPts val="500"/>
              </a:spcBef>
              <a:buNone/>
            </a:pPr>
            <a:r>
              <a:rPr lang="en-US" sz="1400" dirty="0"/>
              <a:t>Each track includes over </a:t>
            </a:r>
            <a:r>
              <a:rPr lang="en-US" sz="1400" b="1" dirty="0"/>
              <a:t>50 fields</a:t>
            </a:r>
            <a:r>
              <a:rPr lang="en-US" sz="1400" dirty="0"/>
              <a:t> including:</a:t>
            </a:r>
          </a:p>
          <a:p>
            <a:pPr lvl="1"/>
            <a:r>
              <a:rPr lang="en-US" sz="1200" b="1" dirty="0"/>
              <a:t>High-level Audio Features: </a:t>
            </a:r>
            <a:r>
              <a:rPr lang="en-US" sz="1200" dirty="0"/>
              <a:t>danceability, energy, tempo, loudness, key, mode, duration, time_signature, year, etc.</a:t>
            </a:r>
          </a:p>
          <a:p>
            <a:pPr lvl="1"/>
            <a:r>
              <a:rPr lang="en-US" sz="1200" b="1" dirty="0"/>
              <a:t>Time-series musical structure: </a:t>
            </a:r>
            <a:r>
              <a:rPr lang="en-US" sz="1200" dirty="0" err="1"/>
              <a:t>bars_start</a:t>
            </a:r>
            <a:r>
              <a:rPr lang="en-US" sz="1200" dirty="0"/>
              <a:t>, </a:t>
            </a:r>
            <a:r>
              <a:rPr lang="en-US" sz="1200" dirty="0" err="1"/>
              <a:t>beats_confidence</a:t>
            </a:r>
            <a:r>
              <a:rPr lang="en-US" sz="1200" dirty="0"/>
              <a:t>, </a:t>
            </a:r>
            <a:r>
              <a:rPr lang="en-US" sz="1200" dirty="0" err="1"/>
              <a:t>segments_pitches</a:t>
            </a:r>
            <a:r>
              <a:rPr lang="en-US" sz="1200" dirty="0"/>
              <a:t>, </a:t>
            </a:r>
            <a:r>
              <a:rPr lang="en-US" sz="1200" dirty="0" err="1"/>
              <a:t>segments_timbre</a:t>
            </a:r>
            <a:r>
              <a:rPr lang="en-US" sz="1200" dirty="0"/>
              <a:t>, </a:t>
            </a:r>
            <a:r>
              <a:rPr lang="en-US" sz="1200" dirty="0" err="1"/>
              <a:t>tatums_start</a:t>
            </a:r>
            <a:r>
              <a:rPr lang="en-US" sz="1200" dirty="0"/>
              <a:t>, etc.</a:t>
            </a:r>
          </a:p>
          <a:p>
            <a:pPr lvl="1"/>
            <a:r>
              <a:rPr lang="en-US" sz="1200" b="1" dirty="0"/>
              <a:t>Metadata:</a:t>
            </a:r>
            <a:r>
              <a:rPr lang="en-US" sz="1200" dirty="0"/>
              <a:t> </a:t>
            </a:r>
            <a:r>
              <a:rPr lang="en-US" sz="1200" dirty="0" err="1"/>
              <a:t>artist_name</a:t>
            </a:r>
            <a:r>
              <a:rPr lang="en-US" sz="1200" dirty="0"/>
              <a:t>, title, release, </a:t>
            </a:r>
            <a:r>
              <a:rPr lang="en-US" sz="1200" dirty="0" err="1"/>
              <a:t>song_hotttness</a:t>
            </a:r>
            <a:r>
              <a:rPr lang="en-US" sz="1200" dirty="0"/>
              <a:t>, </a:t>
            </a:r>
            <a:r>
              <a:rPr lang="en-US" sz="1200" dirty="0" err="1"/>
              <a:t>track_id</a:t>
            </a:r>
            <a:r>
              <a:rPr lang="en-US" sz="1200" dirty="0"/>
              <a:t>, </a:t>
            </a:r>
            <a:r>
              <a:rPr lang="en-US" sz="1200" dirty="0" err="1"/>
              <a:t>artist_terms</a:t>
            </a:r>
            <a:r>
              <a:rPr lang="en-US" sz="1200" dirty="0"/>
              <a:t>, etc.</a:t>
            </a:r>
            <a:endParaRPr lang="en-US" sz="1200" b="1" dirty="0"/>
          </a:p>
          <a:p>
            <a:pPr marL="0" indent="0">
              <a:spcBef>
                <a:spcPts val="2500"/>
              </a:spcBef>
              <a:buNone/>
            </a:pPr>
            <a:r>
              <a:rPr lang="en-US" sz="1400" b="1" dirty="0"/>
              <a:t>Designed for Research and Development</a:t>
            </a:r>
          </a:p>
          <a:p>
            <a:pPr marL="0" lvl="1" indent="0">
              <a:buNone/>
            </a:pPr>
            <a:r>
              <a:rPr lang="en-US" sz="1400" dirty="0"/>
              <a:t>The MSD dataset is designed for MIR (Music Information Retrieval) research, focusing on music analytics, providing a rich source of data for various Machine Learning applications.</a:t>
            </a:r>
          </a:p>
          <a:p>
            <a:pPr marL="0" indent="0">
              <a:spcBef>
                <a:spcPts val="2500"/>
              </a:spcBef>
              <a:buNone/>
            </a:pPr>
            <a:r>
              <a:rPr lang="en-US" sz="1400" b="1" dirty="0"/>
              <a:t>Recommendation Systems</a:t>
            </a:r>
          </a:p>
          <a:p>
            <a:pPr marL="0" lvl="1" indent="0">
              <a:buNone/>
            </a:pPr>
            <a:r>
              <a:rPr lang="en-US" sz="1400" dirty="0"/>
              <a:t>The Million Songs Dataset supports the building of recommendation systems which use unsupervised learning techniques like K-Means Clustering to enhance user experiences in music streaming services.</a:t>
            </a:r>
          </a:p>
        </p:txBody>
      </p:sp>
    </p:spTree>
    <p:extLst>
      <p:ext uri="{BB962C8B-B14F-4D97-AF65-F5344CB8AC3E}">
        <p14:creationId xmlns:p14="http://schemas.microsoft.com/office/powerpoint/2010/main" val="3637213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3C57F7-DB14-A87C-6B2D-66B372F97A68}"/>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Purpose and Objectives of the Project</a:t>
            </a:r>
          </a:p>
        </p:txBody>
      </p:sp>
      <p:pic>
        <p:nvPicPr>
          <p:cNvPr id="5" name="Content Placeholder 4" descr="Abstract, Backgrounds, Big Data, Binary Code, Blue">
            <a:extLst>
              <a:ext uri="{FF2B5EF4-FFF2-40B4-BE49-F238E27FC236}">
                <a16:creationId xmlns:a16="http://schemas.microsoft.com/office/drawing/2014/main" id="{8A4D9A5A-7820-4F1B-AAA5-D193CC9843E3}"/>
              </a:ext>
            </a:extLst>
          </p:cNvPr>
          <p:cNvPicPr>
            <a:picLocks noGrp="1" noChangeAspect="1"/>
          </p:cNvPicPr>
          <p:nvPr>
            <p:ph sz="half" idx="1"/>
          </p:nvPr>
        </p:nvPicPr>
        <p:blipFill>
          <a:blip r:embed="rId3"/>
          <a:srcRect l="9118" r="5507"/>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88C2EF8D-4CC4-0E39-3390-15CE33604A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dirty="0"/>
              <a:t>Exploring Musical Trends</a:t>
            </a:r>
          </a:p>
          <a:p>
            <a:pPr marL="0" lvl="1" indent="0">
              <a:buNone/>
            </a:pPr>
            <a:r>
              <a:rPr lang="en-US" sz="1400" dirty="0"/>
              <a:t>The project aims to explore datasets to identify and analyze trends within the music industry.</a:t>
            </a:r>
          </a:p>
          <a:p>
            <a:pPr marL="0" indent="0">
              <a:spcBef>
                <a:spcPts val="2500"/>
              </a:spcBef>
              <a:buNone/>
            </a:pPr>
            <a:r>
              <a:rPr lang="en-US" sz="1400" b="1" dirty="0"/>
              <a:t>Artist Popularity Insights</a:t>
            </a:r>
          </a:p>
          <a:p>
            <a:pPr marL="0" lvl="1" indent="0">
              <a:buNone/>
            </a:pPr>
            <a:r>
              <a:rPr lang="en-US" sz="1400" dirty="0"/>
              <a:t>We will analyze artist popularity through various metrics, using data to uncover their rise in the industry.</a:t>
            </a:r>
          </a:p>
          <a:p>
            <a:pPr marL="0" indent="0">
              <a:spcBef>
                <a:spcPts val="2500"/>
              </a:spcBef>
              <a:buNone/>
            </a:pPr>
            <a:r>
              <a:rPr lang="en-US" sz="1400" b="1" dirty="0"/>
              <a:t>Song Characteristics Examination</a:t>
            </a:r>
          </a:p>
          <a:p>
            <a:pPr marL="0" lvl="1" indent="0">
              <a:buNone/>
            </a:pPr>
            <a:r>
              <a:rPr lang="en-US" sz="1400" dirty="0"/>
              <a:t>The project will investigate the characteristics of songs, such as genre, tempo, and lyrical content, to find patterns.</a:t>
            </a:r>
          </a:p>
          <a:p>
            <a:pPr marL="0" indent="0">
              <a:spcBef>
                <a:spcPts val="2500"/>
              </a:spcBef>
              <a:buNone/>
            </a:pPr>
            <a:r>
              <a:rPr lang="en-US" sz="1400" b="1" dirty="0"/>
              <a:t>Predictive Data Analysis</a:t>
            </a:r>
          </a:p>
          <a:p>
            <a:pPr marL="0" lvl="1" indent="0">
              <a:buNone/>
            </a:pPr>
            <a:r>
              <a:rPr lang="en-US" sz="1400" dirty="0"/>
              <a:t>Our objective includes using analysis techniques to predict future trends and artist success based on historical data.</a:t>
            </a:r>
          </a:p>
        </p:txBody>
      </p:sp>
    </p:spTree>
    <p:extLst>
      <p:ext uri="{BB962C8B-B14F-4D97-AF65-F5344CB8AC3E}">
        <p14:creationId xmlns:p14="http://schemas.microsoft.com/office/powerpoint/2010/main" val="1255518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E5574-2EF2-1FC5-F133-DDF017CD216B}"/>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b="1" kern="1200">
                <a:solidFill>
                  <a:schemeClr val="tx1"/>
                </a:solidFill>
                <a:latin typeface="+mj-lt"/>
                <a:ea typeface="+mj-ea"/>
                <a:cs typeface="+mj-cs"/>
              </a:rPr>
              <a:t>Purpose of the Project</a:t>
            </a:r>
          </a:p>
        </p:txBody>
      </p:sp>
      <p:pic>
        <p:nvPicPr>
          <p:cNvPr id="5" name="Content Placeholder 4" descr="Digital financial graph">
            <a:extLst>
              <a:ext uri="{FF2B5EF4-FFF2-40B4-BE49-F238E27FC236}">
                <a16:creationId xmlns:a16="http://schemas.microsoft.com/office/drawing/2014/main" id="{483423D4-5FB3-4217-A57A-2D2FED7C5A05}"/>
              </a:ext>
            </a:extLst>
          </p:cNvPr>
          <p:cNvPicPr>
            <a:picLocks noGrp="1" noChangeAspect="1"/>
          </p:cNvPicPr>
          <p:nvPr>
            <p:ph sz="half" idx="1"/>
          </p:nvPr>
        </p:nvPicPr>
        <p:blipFill>
          <a:blip r:embed="rId3"/>
          <a:stretch>
            <a:fillRect/>
          </a:stretch>
        </p:blipFill>
        <p:spPr>
          <a:xfrm>
            <a:off x="731520" y="3680371"/>
            <a:ext cx="4673754" cy="2628987"/>
          </a:xfrm>
          <a:prstGeom prst="rect">
            <a:avLst/>
          </a:prstGeom>
        </p:spPr>
      </p:pic>
      <p:sp>
        <p:nvSpPr>
          <p:cNvPr id="4" name="Content Placeholder 3">
            <a:extLst>
              <a:ext uri="{FF2B5EF4-FFF2-40B4-BE49-F238E27FC236}">
                <a16:creationId xmlns:a16="http://schemas.microsoft.com/office/drawing/2014/main" id="{1F545766-E2A3-4CEA-36E5-B38B9A24FF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Music Recommendation</a:t>
            </a:r>
          </a:p>
          <a:p>
            <a:pPr marL="0" lvl="1" indent="0">
              <a:buNone/>
            </a:pPr>
            <a:r>
              <a:rPr lang="en-US" sz="1400"/>
              <a:t>The project addresses music recommendation challenges by analyzing large-scale music data to suggest songs based on user preferences.</a:t>
            </a:r>
          </a:p>
          <a:p>
            <a:pPr marL="0" indent="0">
              <a:spcBef>
                <a:spcPts val="2500"/>
              </a:spcBef>
              <a:buNone/>
            </a:pPr>
            <a:r>
              <a:rPr lang="en-US" sz="1400" b="1"/>
              <a:t>Playlist Curation</a:t>
            </a:r>
          </a:p>
          <a:p>
            <a:pPr marL="0" lvl="1" indent="0">
              <a:buNone/>
            </a:pPr>
            <a:r>
              <a:rPr lang="en-US" sz="1400"/>
              <a:t>By using the Million Song Dataset, the project aims to improve playlist curation through clustering techniques to group similar songs.</a:t>
            </a:r>
          </a:p>
          <a:p>
            <a:pPr marL="0" indent="0">
              <a:spcBef>
                <a:spcPts val="2500"/>
              </a:spcBef>
              <a:buNone/>
            </a:pPr>
            <a:r>
              <a:rPr lang="en-US" sz="1400" b="1"/>
              <a:t>Genre Classification</a:t>
            </a:r>
          </a:p>
          <a:p>
            <a:pPr marL="0" lvl="1" indent="0">
              <a:buNone/>
            </a:pPr>
            <a:r>
              <a:rPr lang="en-US" sz="1400"/>
              <a:t>The project focuses on genre classification by analyzing musical features and implementing unsupervised learning and dimensionality reduction techniques.</a:t>
            </a:r>
          </a:p>
          <a:p>
            <a:pPr marL="0" indent="0">
              <a:spcBef>
                <a:spcPts val="2500"/>
              </a:spcBef>
              <a:buNone/>
            </a:pPr>
            <a:r>
              <a:rPr lang="en-US" sz="1400" b="1"/>
              <a:t>Predicting Song Popularity</a:t>
            </a:r>
          </a:p>
          <a:p>
            <a:pPr marL="0" lvl="1" indent="0">
              <a:buNone/>
            </a:pPr>
            <a:r>
              <a:rPr lang="en-US" sz="1400"/>
              <a:t>Regression techniques are used to predict the popularity of songs by analyzing patterns in the Million Song Dataset.</a:t>
            </a:r>
          </a:p>
        </p:txBody>
      </p:sp>
    </p:spTree>
    <p:extLst>
      <p:ext uri="{BB962C8B-B14F-4D97-AF65-F5344CB8AC3E}">
        <p14:creationId xmlns:p14="http://schemas.microsoft.com/office/powerpoint/2010/main" val="10852698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358DC9-2620-4D6F-77C5-D5B29E6E44C7}"/>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Project Objectives</a:t>
            </a:r>
          </a:p>
        </p:txBody>
      </p:sp>
      <p:sp>
        <p:nvSpPr>
          <p:cNvPr id="4" name="Content Placeholder 3">
            <a:extLst>
              <a:ext uri="{FF2B5EF4-FFF2-40B4-BE49-F238E27FC236}">
                <a16:creationId xmlns:a16="http://schemas.microsoft.com/office/drawing/2014/main" id="{D408967F-B2F0-8913-0AF3-DD6A3861674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Clustering Songs</a:t>
            </a:r>
          </a:p>
          <a:p>
            <a:pPr marL="0" lvl="1" indent="0">
              <a:buNone/>
            </a:pPr>
            <a:r>
              <a:rPr lang="en-US" sz="1400"/>
              <a:t>We aim to cluster songs to reveal similarities between them, enabling a deeper understanding of musical patterns and connections.</a:t>
            </a:r>
          </a:p>
          <a:p>
            <a:pPr marL="0" indent="0">
              <a:spcBef>
                <a:spcPts val="2500"/>
              </a:spcBef>
              <a:buNone/>
            </a:pPr>
            <a:r>
              <a:rPr lang="en-US" sz="1400" b="1"/>
              <a:t>Visualizing Similarities</a:t>
            </a:r>
          </a:p>
          <a:p>
            <a:pPr marL="0" lvl="1" indent="0">
              <a:buNone/>
            </a:pPr>
            <a:r>
              <a:rPr lang="en-US" sz="1400"/>
              <a:t>We will create visual representations of the similarities between songs, making it easier to identify musical trends and relationships.</a:t>
            </a:r>
          </a:p>
          <a:p>
            <a:pPr marL="0" indent="0">
              <a:spcBef>
                <a:spcPts val="2500"/>
              </a:spcBef>
              <a:buNone/>
            </a:pPr>
            <a:r>
              <a:rPr lang="en-US" sz="1400" b="1"/>
              <a:t>Analyzing Musical Trends</a:t>
            </a:r>
          </a:p>
          <a:p>
            <a:pPr marL="0" lvl="1" indent="0">
              <a:buNone/>
            </a:pPr>
            <a:r>
              <a:rPr lang="en-US" sz="1400"/>
              <a:t>Our analysis will focus on musical trends derived from song features such as tempo, loudness, and genre, offering insights into the music data landscape.</a:t>
            </a:r>
          </a:p>
        </p:txBody>
      </p:sp>
      <p:pic>
        <p:nvPicPr>
          <p:cNvPr id="5" name="Content Placeholder 4" descr="Abstract, Backgrounds, Big Data, Binary Code, Blue">
            <a:extLst>
              <a:ext uri="{FF2B5EF4-FFF2-40B4-BE49-F238E27FC236}">
                <a16:creationId xmlns:a16="http://schemas.microsoft.com/office/drawing/2014/main" id="{72FED0D9-9825-4A99-9667-BDC79F0DB818}"/>
              </a:ext>
            </a:extLst>
          </p:cNvPr>
          <p:cNvPicPr>
            <a:picLocks noGrp="1" noChangeAspect="1"/>
          </p:cNvPicPr>
          <p:nvPr>
            <p:ph sz="half" idx="1"/>
          </p:nvPr>
        </p:nvPicPr>
        <p:blipFill>
          <a:blip r:embed="rId3"/>
          <a:srcRect l="31930" r="28320"/>
          <a:stretch/>
        </p:blipFill>
        <p:spPr>
          <a:xfrm>
            <a:off x="7345680" y="10"/>
            <a:ext cx="4846320" cy="6857990"/>
          </a:xfrm>
          <a:prstGeom prst="rect">
            <a:avLst/>
          </a:prstGeom>
        </p:spPr>
      </p:pic>
    </p:spTree>
    <p:extLst>
      <p:ext uri="{BB962C8B-B14F-4D97-AF65-F5344CB8AC3E}">
        <p14:creationId xmlns:p14="http://schemas.microsoft.com/office/powerpoint/2010/main" val="34460208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CA46A16-5EFB-D1D8-36C2-CF5054E3238D}"/>
              </a:ext>
            </a:extLst>
          </p:cNvPr>
          <p:cNvSpPr>
            <a:spLocks noGrp="1"/>
          </p:cNvSpPr>
          <p:nvPr>
            <p:ph type="ctrTitle"/>
          </p:nvPr>
        </p:nvSpPr>
        <p:spPr>
          <a:xfrm>
            <a:off x="277091" y="1814321"/>
            <a:ext cx="7772400" cy="4560920"/>
          </a:xfrm>
        </p:spPr>
        <p:txBody>
          <a:bodyPr anchor="b">
            <a:normAutofit/>
          </a:bodyPr>
          <a:lstStyle/>
          <a:p>
            <a:pPr algn="l"/>
            <a:r>
              <a:rPr lang="en-US" sz="7400"/>
              <a:t>Data Collection and Preprocessing</a:t>
            </a:r>
          </a:p>
        </p:txBody>
      </p:sp>
      <p:pic>
        <p:nvPicPr>
          <p:cNvPr id="4" name="Picture 3">
            <a:extLst>
              <a:ext uri="{FF2B5EF4-FFF2-40B4-BE49-F238E27FC236}">
                <a16:creationId xmlns:a16="http://schemas.microsoft.com/office/drawing/2014/main" id="{0FD1DB59-DFC9-53A3-A9A6-3164665299BD}"/>
              </a:ext>
            </a:extLst>
          </p:cNvPr>
          <p:cNvPicPr>
            <a:picLocks noChangeAspect="1"/>
          </p:cNvPicPr>
          <p:nvPr/>
        </p:nvPicPr>
        <p:blipFill>
          <a:blip r:embed="rId3"/>
          <a:srcRect l="2769" t="7943" b="7849"/>
          <a:stretch/>
        </p:blipFill>
        <p:spPr>
          <a:xfrm>
            <a:off x="10368783" y="265570"/>
            <a:ext cx="1557092" cy="461197"/>
          </a:xfrm>
          <a:prstGeom prst="rect">
            <a:avLst/>
          </a:prstGeom>
        </p:spPr>
      </p:pic>
    </p:spTree>
    <p:extLst>
      <p:ext uri="{BB962C8B-B14F-4D97-AF65-F5344CB8AC3E}">
        <p14:creationId xmlns:p14="http://schemas.microsoft.com/office/powerpoint/2010/main" val="33562615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E3247-60D4-7AF0-58C3-32670D28B141}"/>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Sources of the Million Songs Dataset</a:t>
            </a:r>
          </a:p>
        </p:txBody>
      </p:sp>
      <p:pic>
        <p:nvPicPr>
          <p:cNvPr id="5" name="Content Placeholder 4" descr="Volume sliders">
            <a:extLst>
              <a:ext uri="{FF2B5EF4-FFF2-40B4-BE49-F238E27FC236}">
                <a16:creationId xmlns:a16="http://schemas.microsoft.com/office/drawing/2014/main" id="{B63847EC-37AA-473B-8AFE-51D6006B3C3A}"/>
              </a:ext>
            </a:extLst>
          </p:cNvPr>
          <p:cNvPicPr>
            <a:picLocks noGrp="1" noChangeAspect="1"/>
          </p:cNvPicPr>
          <p:nvPr>
            <p:ph sz="half" idx="1"/>
          </p:nvPr>
        </p:nvPicPr>
        <p:blipFill>
          <a:blip r:embed="rId3"/>
          <a:srcRect l="19781" r="22938"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F458ED72-6864-C770-0781-C5A7F6255F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Million Song Dataset Project</a:t>
            </a:r>
          </a:p>
          <a:p>
            <a:pPr marL="0" lvl="1" indent="0">
              <a:buNone/>
            </a:pPr>
            <a:r>
              <a:rPr lang="en-US" sz="1400"/>
              <a:t>The Million Song Dataset project aims to provide a comprehensive set of music data for research and analysis.</a:t>
            </a:r>
          </a:p>
          <a:p>
            <a:pPr marL="0" indent="0">
              <a:spcBef>
                <a:spcPts val="2500"/>
              </a:spcBef>
              <a:buNone/>
            </a:pPr>
            <a:r>
              <a:rPr lang="en-US" sz="1400" b="1"/>
              <a:t>Audio Features</a:t>
            </a:r>
          </a:p>
          <a:p>
            <a:pPr marL="0" lvl="1" indent="0">
              <a:buNone/>
            </a:pPr>
            <a:r>
              <a:rPr lang="en-US" sz="1400"/>
              <a:t>The dataset includes audio features derived from music analysis tools, enabling deeper insights into song characteristics.</a:t>
            </a:r>
          </a:p>
          <a:p>
            <a:pPr marL="0" indent="0">
              <a:spcBef>
                <a:spcPts val="2500"/>
              </a:spcBef>
              <a:buNone/>
            </a:pPr>
            <a:r>
              <a:rPr lang="en-US" sz="1400" b="1"/>
              <a:t>Music Metadata</a:t>
            </a:r>
          </a:p>
          <a:p>
            <a:pPr marL="0" lvl="1" indent="0">
              <a:buNone/>
            </a:pPr>
            <a:r>
              <a:rPr lang="en-US" sz="1400"/>
              <a:t>Metadata from various music databases enriches the dataset, making it valuable for music-related research.</a:t>
            </a:r>
          </a:p>
        </p:txBody>
      </p:sp>
    </p:spTree>
    <p:extLst>
      <p:ext uri="{BB962C8B-B14F-4D97-AF65-F5344CB8AC3E}">
        <p14:creationId xmlns:p14="http://schemas.microsoft.com/office/powerpoint/2010/main" val="2646823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Custom 2">
      <a:dk1>
        <a:srgbClr val="57068C"/>
      </a:dk1>
      <a:lt1>
        <a:srgbClr val="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TotalTime>
  <Words>2266</Words>
  <Application>Microsoft Office PowerPoint</Application>
  <PresentationFormat>Widescreen</PresentationFormat>
  <Paragraphs>191</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VanillaVTI</vt:lpstr>
      <vt:lpstr>Big Data Analysis: Exploring the Million Song Dataset</vt:lpstr>
      <vt:lpstr>Agenda Overview</vt:lpstr>
      <vt:lpstr>Introduction to the Million Song Dataset and our Project</vt:lpstr>
      <vt:lpstr>Overview of the Million Songs Dataset (MSD)</vt:lpstr>
      <vt:lpstr>Purpose and Objectives of the Project</vt:lpstr>
      <vt:lpstr>Purpose of the Project</vt:lpstr>
      <vt:lpstr>Project Objectives</vt:lpstr>
      <vt:lpstr>Data Collection and Preprocessing</vt:lpstr>
      <vt:lpstr>Sources of the Million Songs Dataset</vt:lpstr>
      <vt:lpstr>Data Cleaning and Preprocessing Techniques</vt:lpstr>
      <vt:lpstr>Handling Missing and Inconsistent Data</vt:lpstr>
      <vt:lpstr>Exploratory Data Analysis (EDA)</vt:lpstr>
      <vt:lpstr>Descriptive Statistics and Data Visualization</vt:lpstr>
      <vt:lpstr>Analyzing Song Attributes (E.g., Tempo, Duration, Loudness)</vt:lpstr>
      <vt:lpstr>Identifying Trends and Patterns in the Dataset</vt:lpstr>
      <vt:lpstr>Advanced Data Analysis Techniques:  K-Means Clustering</vt:lpstr>
      <vt:lpstr>Clustering and Classification Methods</vt:lpstr>
      <vt:lpstr>Predictive Modeling and Regression Analysis</vt:lpstr>
      <vt:lpstr>Dimensionality Reduction Techniques</vt:lpstr>
      <vt:lpstr>Results and Insights</vt:lpstr>
      <vt:lpstr>Key Findings From the Analysis</vt:lpstr>
      <vt:lpstr>Implications for the Music Industry</vt:lpstr>
      <vt:lpstr>Limitations and 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Alec Pippas</dc:creator>
  <cp:lastModifiedBy>Alec Pippas</cp:lastModifiedBy>
  <cp:revision>1</cp:revision>
  <dcterms:created xsi:type="dcterms:W3CDTF">2025-05-11T23:16:13Z</dcterms:created>
  <dcterms:modified xsi:type="dcterms:W3CDTF">2025-05-12T00:24:07Z</dcterms:modified>
</cp:coreProperties>
</file>